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53.xml" Type="http://schemas.openxmlformats.org/officeDocument/2006/relationships/slide" Id="rId58"/><Relationship Target="slides/slide54.xml" Type="http://schemas.openxmlformats.org/officeDocument/2006/relationships/slide" Id="rId59"/><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43.xml" Type="http://schemas.openxmlformats.org/officeDocument/2006/relationships/slide" Id="rId48"/><Relationship Target="slides/slide42.xml" Type="http://schemas.openxmlformats.org/officeDocument/2006/relationships/slide" Id="rId47"/><Relationship Target="slides/slide24.xml" Type="http://schemas.openxmlformats.org/officeDocument/2006/relationships/slide" Id="rId29"/><Relationship Target="slides/slide44.xml" Type="http://schemas.openxmlformats.org/officeDocument/2006/relationships/slide" Id="rId4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3.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slides/slide37.xml" Type="http://schemas.openxmlformats.org/officeDocument/2006/relationships/slide" Id="rId42"/><Relationship Target="tableStyles.xml" Type="http://schemas.openxmlformats.org/officeDocument/2006/relationships/tableStyles" Id="rId3"/><Relationship Target="slides/slide19.xml" Type="http://schemas.openxmlformats.org/officeDocument/2006/relationships/slide" Id="rId24"/><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6" name="Shape 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7" name="Shape 1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7" name="Shape 1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4" name="Shape 1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8" name="Shape 18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0" name="Shape 2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6" name="Shape 2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0" name="Shape 210"/>
        <p:cNvGrpSpPr/>
        <p:nvPr/>
      </p:nvGrpSpPr>
      <p:grpSpPr>
        <a:xfrm>
          <a:off y="0" x="0"/>
          <a:ext cy="0" cx="0"/>
          <a:chOff y="0" x="0"/>
          <a:chExt cy="0" cx="0"/>
        </a:xfrm>
      </p:grpSpPr>
      <p:sp>
        <p:nvSpPr>
          <p:cNvPr id="211" name="Shape 21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2" name="Shape 21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6" name="Shape 216"/>
        <p:cNvGrpSpPr/>
        <p:nvPr/>
      </p:nvGrpSpPr>
      <p:grpSpPr>
        <a:xfrm>
          <a:off y="0" x="0"/>
          <a:ext cy="0" cx="0"/>
          <a:chOff y="0" x="0"/>
          <a:chExt cy="0" cx="0"/>
        </a:xfrm>
      </p:grpSpPr>
      <p:sp>
        <p:nvSpPr>
          <p:cNvPr id="217" name="Shape 21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8" name="Shape 2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4" name="Shape 2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0" name="Shape 2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6" name="Shape 2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2" name="Shape 2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6" name="Shape 246"/>
        <p:cNvGrpSpPr/>
        <p:nvPr/>
      </p:nvGrpSpPr>
      <p:grpSpPr>
        <a:xfrm>
          <a:off y="0" x="0"/>
          <a:ext cy="0" cx="0"/>
          <a:chOff y="0" x="0"/>
          <a:chExt cy="0" cx="0"/>
        </a:xfrm>
      </p:grpSpPr>
      <p:sp>
        <p:nvSpPr>
          <p:cNvPr id="247" name="Shape 2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8" name="Shape 2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2" name="Shape 252"/>
        <p:cNvGrpSpPr/>
        <p:nvPr/>
      </p:nvGrpSpPr>
      <p:grpSpPr>
        <a:xfrm>
          <a:off y="0" x="0"/>
          <a:ext cy="0" cx="0"/>
          <a:chOff y="0" x="0"/>
          <a:chExt cy="0" cx="0"/>
        </a:xfrm>
      </p:grpSpPr>
      <p:sp>
        <p:nvSpPr>
          <p:cNvPr id="253" name="Shape 2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4" name="Shape 2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0" name="Shape 2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6" name="Shape 2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0" name="Shape 270"/>
        <p:cNvGrpSpPr/>
        <p:nvPr/>
      </p:nvGrpSpPr>
      <p:grpSpPr>
        <a:xfrm>
          <a:off y="0" x="0"/>
          <a:ext cy="0" cx="0"/>
          <a:chOff y="0" x="0"/>
          <a:chExt cy="0" cx="0"/>
        </a:xfrm>
      </p:grpSpPr>
      <p:sp>
        <p:nvSpPr>
          <p:cNvPr id="271" name="Shape 2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2" name="Shape 2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6" name="Shape 276"/>
        <p:cNvGrpSpPr/>
        <p:nvPr/>
      </p:nvGrpSpPr>
      <p:grpSpPr>
        <a:xfrm>
          <a:off y="0" x="0"/>
          <a:ext cy="0" cx="0"/>
          <a:chOff y="0" x="0"/>
          <a:chExt cy="0" cx="0"/>
        </a:xfrm>
      </p:grpSpPr>
      <p:sp>
        <p:nvSpPr>
          <p:cNvPr id="277" name="Shape 2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8" name="Shape 2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3" name="Shape 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2" name="Shape 282"/>
        <p:cNvGrpSpPr/>
        <p:nvPr/>
      </p:nvGrpSpPr>
      <p:grpSpPr>
        <a:xfrm>
          <a:off y="0" x="0"/>
          <a:ext cy="0" cx="0"/>
          <a:chOff y="0" x="0"/>
          <a:chExt cy="0" cx="0"/>
        </a:xfrm>
      </p:grpSpPr>
      <p:sp>
        <p:nvSpPr>
          <p:cNvPr id="283" name="Shape 2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4" name="Shape 2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8" name="Shape 288"/>
        <p:cNvGrpSpPr/>
        <p:nvPr/>
      </p:nvGrpSpPr>
      <p:grpSpPr>
        <a:xfrm>
          <a:off y="0" x="0"/>
          <a:ext cy="0" cx="0"/>
          <a:chOff y="0" x="0"/>
          <a:chExt cy="0" cx="0"/>
        </a:xfrm>
      </p:grpSpPr>
      <p:sp>
        <p:nvSpPr>
          <p:cNvPr id="289" name="Shape 2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0" name="Shape 2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4" name="Shape 294"/>
        <p:cNvGrpSpPr/>
        <p:nvPr/>
      </p:nvGrpSpPr>
      <p:grpSpPr>
        <a:xfrm>
          <a:off y="0" x="0"/>
          <a:ext cy="0" cx="0"/>
          <a:chOff y="0" x="0"/>
          <a:chExt cy="0" cx="0"/>
        </a:xfrm>
      </p:grpSpPr>
      <p:sp>
        <p:nvSpPr>
          <p:cNvPr id="295" name="Shape 2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6" name="Shape 2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0" name="Shape 300"/>
        <p:cNvGrpSpPr/>
        <p:nvPr/>
      </p:nvGrpSpPr>
      <p:grpSpPr>
        <a:xfrm>
          <a:off y="0" x="0"/>
          <a:ext cy="0" cx="0"/>
          <a:chOff y="0" x="0"/>
          <a:chExt cy="0" cx="0"/>
        </a:xfrm>
      </p:grpSpPr>
      <p:sp>
        <p:nvSpPr>
          <p:cNvPr id="301" name="Shape 3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2" name="Shape 3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8" name="Shape 3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7" name="Shape 31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1" name="Shape 321"/>
        <p:cNvGrpSpPr/>
        <p:nvPr/>
      </p:nvGrpSpPr>
      <p:grpSpPr>
        <a:xfrm>
          <a:off y="0" x="0"/>
          <a:ext cy="0" cx="0"/>
          <a:chOff y="0" x="0"/>
          <a:chExt cy="0" cx="0"/>
        </a:xfrm>
      </p:grpSpPr>
      <p:sp>
        <p:nvSpPr>
          <p:cNvPr id="322" name="Shape 3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3" name="Shape 32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7" name="Shape 327"/>
        <p:cNvGrpSpPr/>
        <p:nvPr/>
      </p:nvGrpSpPr>
      <p:grpSpPr>
        <a:xfrm>
          <a:off y="0" x="0"/>
          <a:ext cy="0" cx="0"/>
          <a:chOff y="0" x="0"/>
          <a:chExt cy="0" cx="0"/>
        </a:xfrm>
      </p:grpSpPr>
      <p:sp>
        <p:nvSpPr>
          <p:cNvPr id="328" name="Shape 32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9" name="Shape 3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3" name="Shape 333"/>
        <p:cNvGrpSpPr/>
        <p:nvPr/>
      </p:nvGrpSpPr>
      <p:grpSpPr>
        <a:xfrm>
          <a:off y="0" x="0"/>
          <a:ext cy="0" cx="0"/>
          <a:chOff y="0" x="0"/>
          <a:chExt cy="0" cx="0"/>
        </a:xfrm>
      </p:grpSpPr>
      <p:sp>
        <p:nvSpPr>
          <p:cNvPr id="334" name="Shape 3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5" name="Shape 3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9" name="Shape 339"/>
        <p:cNvGrpSpPr/>
        <p:nvPr/>
      </p:nvGrpSpPr>
      <p:grpSpPr>
        <a:xfrm>
          <a:off y="0" x="0"/>
          <a:ext cy="0" cx="0"/>
          <a:chOff y="0" x="0"/>
          <a:chExt cy="0" cx="0"/>
        </a:xfrm>
      </p:grpSpPr>
      <p:sp>
        <p:nvSpPr>
          <p:cNvPr id="340" name="Shape 3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1" name="Shape 3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5" name="Shape 345"/>
        <p:cNvGrpSpPr/>
        <p:nvPr/>
      </p:nvGrpSpPr>
      <p:grpSpPr>
        <a:xfrm>
          <a:off y="0" x="0"/>
          <a:ext cy="0" cx="0"/>
          <a:chOff y="0" x="0"/>
          <a:chExt cy="0" cx="0"/>
        </a:xfrm>
      </p:grpSpPr>
      <p:sp>
        <p:nvSpPr>
          <p:cNvPr id="346" name="Shape 3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7" name="Shape 3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2" name="Shape 352"/>
        <p:cNvGrpSpPr/>
        <p:nvPr/>
      </p:nvGrpSpPr>
      <p:grpSpPr>
        <a:xfrm>
          <a:off y="0" x="0"/>
          <a:ext cy="0" cx="0"/>
          <a:chOff y="0" x="0"/>
          <a:chExt cy="0" cx="0"/>
        </a:xfrm>
      </p:grpSpPr>
      <p:sp>
        <p:nvSpPr>
          <p:cNvPr id="353" name="Shape 3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4" name="Shape 3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8" name="Shape 358"/>
        <p:cNvGrpSpPr/>
        <p:nvPr/>
      </p:nvGrpSpPr>
      <p:grpSpPr>
        <a:xfrm>
          <a:off y="0" x="0"/>
          <a:ext cy="0" cx="0"/>
          <a:chOff y="0" x="0"/>
          <a:chExt cy="0" cx="0"/>
        </a:xfrm>
      </p:grpSpPr>
      <p:sp>
        <p:nvSpPr>
          <p:cNvPr id="359" name="Shape 3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0" name="Shape 3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6" name="Shape 3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0" name="Shape 370"/>
        <p:cNvGrpSpPr/>
        <p:nvPr/>
      </p:nvGrpSpPr>
      <p:grpSpPr>
        <a:xfrm>
          <a:off y="0" x="0"/>
          <a:ext cy="0" cx="0"/>
          <a:chOff y="0" x="0"/>
          <a:chExt cy="0" cx="0"/>
        </a:xfrm>
      </p:grpSpPr>
      <p:sp>
        <p:nvSpPr>
          <p:cNvPr id="371" name="Shape 3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2" name="Shape 3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751679" x="457200"/>
            <a:ext cy="4012799" cx="8229600"/>
          </a:xfrm>
          <a:prstGeom prst="rect">
            <a:avLst/>
          </a:prstGeom>
        </p:spPr>
        <p:txBody>
          <a:bodyPr bIns="91425" rIns="91425" lIns="91425" t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0" name="Shape 10"/>
          <p:cNvSpPr txBox="1"/>
          <p:nvPr>
            <p:ph idx="1" type="subTitle"/>
          </p:nvPr>
        </p:nvSpPr>
        <p:spPr>
          <a:xfrm>
            <a:off y="4955189" x="457200"/>
            <a:ext cy="1643700" cx="8229600"/>
          </a:xfrm>
          <a:prstGeom prst="rect">
            <a:avLst/>
          </a:prstGeom>
        </p:spPr>
        <p:txBody>
          <a:bodyPr bIns="91425" rIns="91425" lIns="91425" t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p:txBody>
      </p:sp>
      <p:cxnSp>
        <p:nvCxnSpPr>
          <p:cNvPr id="11" name="Shape 11"/>
          <p:cNvCxnSpPr/>
          <p:nvPr/>
        </p:nvCxnSpPr>
        <p:spPr>
          <a:xfrm>
            <a:off y="548639" x="457200"/>
            <a:ext cy="0" cx="8229600"/>
          </a:xfrm>
          <a:prstGeom prst="straightConnector1">
            <a:avLst/>
          </a:prstGeom>
          <a:noFill/>
          <a:ln w="57150" cap="flat">
            <a:solidFill>
              <a:schemeClr val="accent1"/>
            </a:solidFill>
            <a:prstDash val="solid"/>
            <a:round/>
            <a:headEnd w="med" len="med" type="none"/>
            <a:tailEnd w="med" len="med" type="none"/>
          </a:ln>
        </p:spPr>
      </p:cxnSp>
      <p:cxnSp>
        <p:nvCxnSpPr>
          <p:cNvPr id="12" name="Shape 12"/>
          <p:cNvCxnSpPr/>
          <p:nvPr/>
        </p:nvCxnSpPr>
        <p:spPr>
          <a:xfrm>
            <a:off y="4844510" x="457200"/>
            <a:ext cy="0" cx="8229600"/>
          </a:xfrm>
          <a:prstGeom prst="straightConnector1">
            <a:avLst/>
          </a:prstGeom>
          <a:noFill/>
          <a:ln w="57150" cap="flat">
            <a:solidFill>
              <a:schemeClr val="accent1"/>
            </a:solidFill>
            <a:prstDash val="solid"/>
            <a:round/>
            <a:headEnd w="med" len="med" type="none"/>
            <a:tailEnd w="med" len="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299" cx="8229600"/>
          </a:xfrm>
          <a:prstGeom prst="rect">
            <a:avLst/>
          </a:prstGeom>
        </p:spPr>
        <p:txBody>
          <a:bodyPr bIns="91425" rIns="91425" lIns="91425" t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p:txBody>
      </p:sp>
      <p:sp>
        <p:nvSpPr>
          <p:cNvPr id="15" name="Shape 15"/>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16" name="Shape 16"/>
          <p:cNvCxnSpPr/>
          <p:nvPr/>
        </p:nvCxnSpPr>
        <p:spPr>
          <a:xfrm>
            <a:off y="1524000" x="457200"/>
            <a:ext cy="0" cx="8229600"/>
          </a:xfrm>
          <a:prstGeom prst="straightConnector1">
            <a:avLst/>
          </a:prstGeom>
          <a:noFill/>
          <a:ln w="50800" cap="flat">
            <a:solidFill>
              <a:srgbClr val="DA0002"/>
            </a:solidFill>
            <a:prstDash val="solid"/>
            <a:round/>
            <a:headEnd w="med" len="med" type="none"/>
            <a:tailEnd w="med" len="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299" cx="8229600"/>
          </a:xfrm>
          <a:prstGeom prst="rect">
            <a:avLst/>
          </a:prstGeom>
        </p:spPr>
        <p:txBody>
          <a:bodyPr bIns="91425" rIns="91425" lIns="91425" t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p:txBody>
      </p:sp>
      <p:sp>
        <p:nvSpPr>
          <p:cNvPr id="19" name="Shape 19"/>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21" name="Shape 21"/>
          <p:cNvCxnSpPr/>
          <p:nvPr/>
        </p:nvCxnSpPr>
        <p:spPr>
          <a:xfrm>
            <a:off y="1524000" x="457200"/>
            <a:ext cy="0" cx="8229600"/>
          </a:xfrm>
          <a:prstGeom prst="straightConnector1">
            <a:avLst/>
          </a:prstGeom>
          <a:noFill/>
          <a:ln w="50800" cap="flat">
            <a:solidFill>
              <a:srgbClr val="DA0002"/>
            </a:solidFill>
            <a:prstDash val="solid"/>
            <a:round/>
            <a:headEnd w="med" len="med" type="none"/>
            <a:tailEnd w="med" len="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y="0" x="0"/>
          <a:ext cy="0" cx="0"/>
          <a:chOff y="0" x="0"/>
          <a:chExt cy="0" cx="0"/>
        </a:xfrm>
      </p:grpSpPr>
      <p:sp>
        <p:nvSpPr>
          <p:cNvPr id="23" name="Shape 23"/>
          <p:cNvSpPr txBox="1"/>
          <p:nvPr>
            <p:ph type="title"/>
          </p:nvPr>
        </p:nvSpPr>
        <p:spPr>
          <a:xfrm>
            <a:off y="274637" x="457200"/>
            <a:ext cy="11432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24" name="Shape 24"/>
          <p:cNvCxnSpPr/>
          <p:nvPr/>
        </p:nvCxnSpPr>
        <p:spPr>
          <a:xfrm>
            <a:off y="1524000" x="457200"/>
            <a:ext cy="0" cx="8229600"/>
          </a:xfrm>
          <a:prstGeom prst="straightConnector1">
            <a:avLst/>
          </a:prstGeom>
          <a:noFill/>
          <a:ln w="50800" cap="flat">
            <a:solidFill>
              <a:schemeClr val="accent1"/>
            </a:solidFill>
            <a:prstDash val="solid"/>
            <a:round/>
            <a:headEnd w="med" len="med" type="none"/>
            <a:tailEnd w="med" len="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y="0" x="0"/>
          <a:ext cy="0" cx="0"/>
          <a:chOff y="0" x="0"/>
          <a:chExt cy="0" cx="0"/>
        </a:xfrm>
      </p:grpSpPr>
      <p:sp>
        <p:nvSpPr>
          <p:cNvPr id="26" name="Shape 26"/>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0"/>
              </a:spcBef>
              <a:buSzPct val="100000"/>
              <a:buNone/>
              <a:defRPr sz="1800"/>
            </a:lvl1pPr>
          </a:lstStyle>
          <a:p/>
        </p:txBody>
      </p:sp>
      <p:cxnSp>
        <p:nvCxnSpPr>
          <p:cNvPr id="27" name="Shape 27"/>
          <p:cNvCxnSpPr/>
          <p:nvPr/>
        </p:nvCxnSpPr>
        <p:spPr>
          <a:xfrm>
            <a:off y="5757014" x="457200"/>
            <a:ext cy="0" cx="8229600"/>
          </a:xfrm>
          <a:prstGeom prst="straightConnector1">
            <a:avLst/>
          </a:prstGeom>
          <a:noFill/>
          <a:ln w="50800" cap="flat">
            <a:solidFill>
              <a:schemeClr val="lt2"/>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y="0" x="0"/>
          <a:ext cy="0" cx="0"/>
          <a:chOff y="0" x="0"/>
          <a:chExt cy="0" cx="0"/>
        </a:xfrm>
      </p:grpSpPr>
      <p:cxnSp>
        <p:nvCxnSpPr>
          <p:cNvPr id="29" name="Shape 29"/>
          <p:cNvCxnSpPr/>
          <p:nvPr/>
        </p:nvCxnSpPr>
        <p:spPr>
          <a:xfrm>
            <a:off y="150852" x="457200"/>
            <a:ext cy="0" cx="8229600"/>
          </a:xfrm>
          <a:prstGeom prst="straightConnector1">
            <a:avLst/>
          </a:prstGeom>
          <a:noFill/>
          <a:ln w="50800" cap="flat">
            <a:solidFill>
              <a:schemeClr val="lt2"/>
            </a:solidFill>
            <a:prstDash val="solid"/>
            <a:round/>
            <a:headEnd w="med" len="med" type="none"/>
            <a:tailEnd w="med" len="med" type="none"/>
          </a:ln>
        </p:spPr>
      </p:cxn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299" cx="8229600"/>
          </a:xfrm>
          <a:prstGeom prst="rect">
            <a:avLst/>
          </a:prstGeom>
          <a:noFill/>
          <a:ln>
            <a:noFill/>
          </a:ln>
        </p:spPr>
        <p:txBody>
          <a:bodyPr bIns="91425" rIns="91425" lIns="91425" tIns="91425" anchor="b" anchorCtr="0"/>
          <a:lstStyle>
            <a:lvl1pPr>
              <a:spcBef>
                <a:spcPts val="0"/>
              </a:spcBef>
              <a:buClr>
                <a:schemeClr val="accent1"/>
              </a:buClr>
              <a:buSzPct val="100000"/>
              <a:buNone/>
              <a:defRPr b="1" sz="3600">
                <a:solidFill>
                  <a:schemeClr val="accent1"/>
                </a:solidFill>
              </a:defRPr>
            </a:lvl1pPr>
            <a:lvl2pPr>
              <a:spcBef>
                <a:spcPts val="0"/>
              </a:spcBef>
              <a:buClr>
                <a:schemeClr val="accent1"/>
              </a:buClr>
              <a:buSzPct val="100000"/>
              <a:buNone/>
              <a:defRPr b="1" sz="3600">
                <a:solidFill>
                  <a:schemeClr val="accent1"/>
                </a:solidFill>
              </a:defRPr>
            </a:lvl2pPr>
            <a:lvl3pPr>
              <a:spcBef>
                <a:spcPts val="0"/>
              </a:spcBef>
              <a:buClr>
                <a:schemeClr val="accent1"/>
              </a:buClr>
              <a:buSzPct val="100000"/>
              <a:buNone/>
              <a:defRPr b="1" sz="3600">
                <a:solidFill>
                  <a:schemeClr val="accent1"/>
                </a:solidFill>
              </a:defRPr>
            </a:lvl3pPr>
            <a:lvl4pPr>
              <a:spcBef>
                <a:spcPts val="0"/>
              </a:spcBef>
              <a:buClr>
                <a:schemeClr val="accent1"/>
              </a:buClr>
              <a:buSzPct val="100000"/>
              <a:buNone/>
              <a:defRPr b="1" sz="3600">
                <a:solidFill>
                  <a:schemeClr val="accent1"/>
                </a:solidFill>
              </a:defRPr>
            </a:lvl4pPr>
            <a:lvl5pPr>
              <a:spcBef>
                <a:spcPts val="0"/>
              </a:spcBef>
              <a:buClr>
                <a:schemeClr val="accent1"/>
              </a:buClr>
              <a:buSzPct val="100000"/>
              <a:buNone/>
              <a:defRPr b="1" sz="3600">
                <a:solidFill>
                  <a:schemeClr val="accent1"/>
                </a:solidFill>
              </a:defRPr>
            </a:lvl5pPr>
            <a:lvl6pPr>
              <a:spcBef>
                <a:spcPts val="0"/>
              </a:spcBef>
              <a:buClr>
                <a:schemeClr val="accent1"/>
              </a:buClr>
              <a:buSzPct val="100000"/>
              <a:buNone/>
              <a:defRPr b="1" sz="3600">
                <a:solidFill>
                  <a:schemeClr val="accent1"/>
                </a:solidFill>
              </a:defRPr>
            </a:lvl6pPr>
            <a:lvl7pPr>
              <a:spcBef>
                <a:spcPts val="0"/>
              </a:spcBef>
              <a:buClr>
                <a:schemeClr val="accent1"/>
              </a:buClr>
              <a:buSzPct val="100000"/>
              <a:buNone/>
              <a:defRPr b="1" sz="3600">
                <a:solidFill>
                  <a:schemeClr val="accent1"/>
                </a:solidFill>
              </a:defRPr>
            </a:lvl7pPr>
            <a:lvl8pPr>
              <a:spcBef>
                <a:spcPts val="0"/>
              </a:spcBef>
              <a:buClr>
                <a:schemeClr val="accent1"/>
              </a:buClr>
              <a:buSzPct val="100000"/>
              <a:buNone/>
              <a:defRPr b="1" sz="3600">
                <a:solidFill>
                  <a:schemeClr val="accent1"/>
                </a:solidFill>
              </a:defRPr>
            </a:lvl8pPr>
            <a:lvl9pPr>
              <a:spcBef>
                <a:spcPts val="0"/>
              </a:spcBef>
              <a:buClr>
                <a:schemeClr val="accent1"/>
              </a:buClr>
              <a:buSzPct val="100000"/>
              <a:buNone/>
              <a:defRPr b="1" sz="3600">
                <a:solidFill>
                  <a:schemeClr val="accent1"/>
                </a:solidFil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cxnSp>
        <p:nvCxnSpPr>
          <p:cNvPr id="7" name="Shape 7"/>
          <p:cNvCxnSpPr/>
          <p:nvPr/>
        </p:nvCxnSpPr>
        <p:spPr>
          <a:xfrm>
            <a:off y="6697679" x="457200"/>
            <a:ext cy="0" cx="8229600"/>
          </a:xfrm>
          <a:prstGeom prst="straightConnector1">
            <a:avLst/>
          </a:prstGeom>
          <a:noFill/>
          <a:ln w="50800" cap="flat">
            <a:solidFill>
              <a:schemeClr val="lt2"/>
            </a:solidFill>
            <a:prstDash val="solid"/>
            <a:round/>
            <a:headEnd w="med" len="med" type="none"/>
            <a:tailEnd w="med" len="med" type="none"/>
          </a:ln>
        </p:spPr>
      </p:cxn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media/image00.jp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2.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2.xml" Type="http://schemas.openxmlformats.org/officeDocument/2006/relationships/slideLayout" Id="rId1"/></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2.xml" Type="http://schemas.openxmlformats.org/officeDocument/2006/relationships/slideLayout" Id="rId1"/></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y="0" x="0"/>
          <a:ext cy="0" cx="0"/>
          <a:chOff y="0" x="0"/>
          <a:chExt cy="0" cx="0"/>
        </a:xfrm>
      </p:grpSpPr>
      <p:sp>
        <p:nvSpPr>
          <p:cNvPr id="31" name="Shape 31"/>
          <p:cNvSpPr txBox="1"/>
          <p:nvPr>
            <p:ph type="ctrTitle"/>
          </p:nvPr>
        </p:nvSpPr>
        <p:spPr>
          <a:xfrm>
            <a:off y="751679" x="457200"/>
            <a:ext cy="4012799" cx="8229600"/>
          </a:xfrm>
          <a:prstGeom prst="rect">
            <a:avLst/>
          </a:prstGeom>
        </p:spPr>
        <p:txBody>
          <a:bodyPr bIns="91425" rIns="91425" lIns="91425" tIns="91425" anchor="t" anchorCtr="0">
            <a:noAutofit/>
          </a:bodyPr>
          <a:lstStyle/>
          <a:p>
            <a:pPr rtl="0">
              <a:spcBef>
                <a:spcPts val="0"/>
              </a:spcBef>
              <a:buNone/>
            </a:pPr>
            <a:r>
              <a:rPr sz="6000" lang="en"/>
              <a:t>Идиш и немецкий:</a:t>
            </a:r>
          </a:p>
          <a:p>
            <a:pPr>
              <a:spcBef>
                <a:spcPts val="0"/>
              </a:spcBef>
              <a:buNone/>
            </a:pPr>
            <a:r>
              <a:rPr sz="6000" lang="en"/>
              <a:t>избирательное сродство</a:t>
            </a:r>
          </a:p>
        </p:txBody>
      </p:sp>
      <p:sp>
        <p:nvSpPr>
          <p:cNvPr id="32" name="Shape 32"/>
          <p:cNvSpPr txBox="1"/>
          <p:nvPr>
            <p:ph idx="1" type="subTitle"/>
          </p:nvPr>
        </p:nvSpPr>
        <p:spPr>
          <a:xfrm>
            <a:off y="4764476" x="457200"/>
            <a:ext cy="1834500" cx="8229600"/>
          </a:xfrm>
          <a:prstGeom prst="rect">
            <a:avLst/>
          </a:prstGeom>
        </p:spPr>
        <p:txBody>
          <a:bodyPr bIns="91425" rIns="91425" lIns="91425" tIns="91425" anchor="t" anchorCtr="0">
            <a:noAutofit/>
          </a:bodyPr>
          <a:lstStyle/>
          <a:p>
            <a:pPr algn="ctr" rtl="0">
              <a:spcBef>
                <a:spcPts val="0"/>
              </a:spcBef>
              <a:buNone/>
            </a:pPr>
            <a:r>
              <a:rPr sz="4000" lang="en"/>
              <a:t>Александр Пиперски</a:t>
            </a:r>
          </a:p>
          <a:p>
            <a:pPr algn="ctr" rtl="0">
              <a:spcBef>
                <a:spcPts val="0"/>
              </a:spcBef>
              <a:buNone/>
            </a:pPr>
            <a:r>
              <a:rPr sz="4000" lang="en"/>
              <a:t>Александра Полян</a:t>
            </a:r>
          </a:p>
          <a:p>
            <a:pPr algn="ctr">
              <a:spcBef>
                <a:spcPts val="0"/>
              </a:spcBef>
              <a:buNone/>
            </a:pPr>
            <a:r>
              <a:rPr sz="4000" lang="en"/>
              <a:t>09.11.2014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Английский и немецкий:</a:t>
            </a:r>
            <a:br>
              <a:rPr lang="en"/>
            </a:br>
            <a:r>
              <a:rPr lang="en"/>
              <a:t>глухие согласные</a:t>
            </a:r>
          </a:p>
        </p:txBody>
      </p:sp>
      <p:sp>
        <p:nvSpPr>
          <p:cNvPr id="93" name="Shape 9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b="1" lang="en">
                <a:solidFill>
                  <a:srgbClr val="4A86E8"/>
                </a:solidFill>
              </a:rPr>
              <a:t>p</a:t>
            </a:r>
            <a:r>
              <a:rPr lang="en"/>
              <a:t>ath ~ </a:t>
            </a:r>
            <a:r>
              <a:rPr b="1" lang="en">
                <a:solidFill>
                  <a:srgbClr val="4A86E8"/>
                </a:solidFill>
              </a:rPr>
              <a:t>Pf</a:t>
            </a:r>
            <a:r>
              <a:rPr lang="en"/>
              <a:t>ad</a:t>
            </a:r>
            <a:br>
              <a:rPr lang="en"/>
            </a:br>
            <a:r>
              <a:rPr b="1" lang="en">
                <a:solidFill>
                  <a:srgbClr val="4A86E8"/>
                </a:solidFill>
              </a:rPr>
              <a:t>t</a:t>
            </a:r>
            <a:r>
              <a:rPr lang="en"/>
              <a:t>en ~ </a:t>
            </a:r>
            <a:r>
              <a:rPr b="1" lang="en">
                <a:solidFill>
                  <a:srgbClr val="4A86E8"/>
                </a:solidFill>
              </a:rPr>
              <a:t>z</a:t>
            </a:r>
            <a:r>
              <a:rPr lang="en"/>
              <a:t>ehn</a:t>
            </a:r>
            <a:br>
              <a:rPr lang="en"/>
            </a:br>
            <a:r>
              <a:rPr b="1" lang="en">
                <a:solidFill>
                  <a:srgbClr val="FF0000"/>
                </a:solidFill>
              </a:rPr>
              <a:t>c</a:t>
            </a:r>
            <a:r>
              <a:rPr lang="en"/>
              <a:t>ow ~ </a:t>
            </a:r>
            <a:r>
              <a:rPr b="1" lang="en">
                <a:solidFill>
                  <a:srgbClr val="FF0000"/>
                </a:solidFill>
              </a:rPr>
              <a:t>K</a:t>
            </a:r>
            <a:r>
              <a:rPr lang="en"/>
              <a:t>uh</a:t>
            </a:r>
          </a:p>
          <a:p>
            <a:pPr rtl="0" lvl="0" indent="-419100" marL="457200">
              <a:spcBef>
                <a:spcPts val="0"/>
              </a:spcBef>
              <a:buClr>
                <a:schemeClr val="dk1"/>
              </a:buClr>
              <a:buSzPct val="100000"/>
              <a:buFont typeface="Arial"/>
              <a:buChar char="●"/>
            </a:pPr>
            <a:r>
              <a:rPr lang="en"/>
              <a:t>a</a:t>
            </a:r>
            <a:r>
              <a:rPr b="1" lang="en">
                <a:solidFill>
                  <a:srgbClr val="4A86E8"/>
                </a:solidFill>
              </a:rPr>
              <a:t>pp</a:t>
            </a:r>
            <a:r>
              <a:rPr lang="en"/>
              <a:t>le ~ A</a:t>
            </a:r>
            <a:r>
              <a:rPr b="1" lang="en">
                <a:solidFill>
                  <a:srgbClr val="4A86E8"/>
                </a:solidFill>
              </a:rPr>
              <a:t>pf</a:t>
            </a:r>
            <a:r>
              <a:rPr lang="en"/>
              <a:t>el</a:t>
            </a:r>
            <a:br>
              <a:rPr lang="en"/>
            </a:br>
            <a:r>
              <a:rPr lang="en"/>
              <a:t>sit (др.-англ. si</a:t>
            </a:r>
            <a:r>
              <a:rPr b="1" lang="en">
                <a:solidFill>
                  <a:srgbClr val="4A86E8"/>
                </a:solidFill>
              </a:rPr>
              <a:t>tt</a:t>
            </a:r>
            <a:r>
              <a:rPr lang="en"/>
              <a:t>an) ~ si</a:t>
            </a:r>
            <a:r>
              <a:rPr b="1" lang="en">
                <a:solidFill>
                  <a:srgbClr val="4A86E8"/>
                </a:solidFill>
              </a:rPr>
              <a:t>tz</a:t>
            </a:r>
            <a:r>
              <a:rPr lang="en"/>
              <a:t>en</a:t>
            </a:r>
            <a:br>
              <a:rPr lang="en"/>
            </a:br>
            <a:r>
              <a:rPr lang="en"/>
              <a:t>watch (др.-англ. wæ</a:t>
            </a:r>
            <a:r>
              <a:rPr b="1" lang="en">
                <a:solidFill>
                  <a:srgbClr val="FF0000"/>
                </a:solidFill>
              </a:rPr>
              <a:t>cc</a:t>
            </a:r>
            <a:r>
              <a:rPr lang="en"/>
              <a:t>an) ~ we</a:t>
            </a:r>
            <a:r>
              <a:rPr b="1" lang="en">
                <a:solidFill>
                  <a:srgbClr val="FF0000"/>
                </a:solidFill>
              </a:rPr>
              <a:t>ck</a:t>
            </a:r>
            <a:r>
              <a:rPr lang="en"/>
              <a:t>en</a:t>
            </a:r>
          </a:p>
          <a:p>
            <a:pPr rtl="0" lvl="0" indent="-419100" marL="457200">
              <a:spcBef>
                <a:spcPts val="0"/>
              </a:spcBef>
              <a:buClr>
                <a:schemeClr val="dk1"/>
              </a:buClr>
              <a:buSzPct val="100000"/>
              <a:buFont typeface="Arial"/>
              <a:buChar char="●"/>
            </a:pPr>
            <a:r>
              <a:rPr lang="en"/>
              <a:t>lea</a:t>
            </a:r>
            <a:r>
              <a:rPr b="1" lang="en">
                <a:solidFill>
                  <a:srgbClr val="4A86E8"/>
                </a:solidFill>
              </a:rPr>
              <a:t>p</a:t>
            </a:r>
            <a:r>
              <a:rPr lang="en"/>
              <a:t> ~ lau</a:t>
            </a:r>
            <a:r>
              <a:rPr b="1" lang="en">
                <a:solidFill>
                  <a:srgbClr val="4A86E8"/>
                </a:solidFill>
              </a:rPr>
              <a:t>f</a:t>
            </a:r>
            <a:r>
              <a:rPr lang="en"/>
              <a:t>en</a:t>
            </a:r>
            <a:br>
              <a:rPr lang="en"/>
            </a:br>
            <a:r>
              <a:rPr lang="en"/>
              <a:t>ea</a:t>
            </a:r>
            <a:r>
              <a:rPr b="1" lang="en">
                <a:solidFill>
                  <a:srgbClr val="4A86E8"/>
                </a:solidFill>
              </a:rPr>
              <a:t>t</a:t>
            </a:r>
            <a:r>
              <a:rPr lang="en"/>
              <a:t> ~ e</a:t>
            </a:r>
            <a:r>
              <a:rPr b="1" lang="en">
                <a:solidFill>
                  <a:srgbClr val="4A86E8"/>
                </a:solidFill>
              </a:rPr>
              <a:t>ss</a:t>
            </a:r>
            <a:r>
              <a:rPr lang="en"/>
              <a:t>en</a:t>
            </a:r>
            <a:br>
              <a:rPr lang="en"/>
            </a:br>
            <a:r>
              <a:rPr lang="en"/>
              <a:t>ma</a:t>
            </a:r>
            <a:r>
              <a:rPr b="1" lang="en">
                <a:solidFill>
                  <a:srgbClr val="4A86E8"/>
                </a:solidFill>
              </a:rPr>
              <a:t>k</a:t>
            </a:r>
            <a:r>
              <a:rPr lang="en"/>
              <a:t>e ~ ma</a:t>
            </a:r>
            <a:r>
              <a:rPr b="1" lang="en">
                <a:solidFill>
                  <a:srgbClr val="4A86E8"/>
                </a:solidFill>
              </a:rPr>
              <a:t>ch</a:t>
            </a:r>
            <a:r>
              <a:rPr lang="en"/>
              <a:t>en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Английский и немецкий:</a:t>
            </a:r>
            <a:br>
              <a:rPr lang="en"/>
            </a:br>
            <a:r>
              <a:rPr lang="en"/>
              <a:t>звонкие согласные</a:t>
            </a:r>
          </a:p>
        </p:txBody>
      </p:sp>
      <p:sp>
        <p:nvSpPr>
          <p:cNvPr id="99" name="Shape 9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b="1" lang="en">
                <a:solidFill>
                  <a:srgbClr val="FF0000"/>
                </a:solidFill>
              </a:rPr>
              <a:t>b</a:t>
            </a:r>
            <a:r>
              <a:rPr lang="en"/>
              <a:t>rother ~ </a:t>
            </a:r>
            <a:r>
              <a:rPr b="1" lang="en">
                <a:solidFill>
                  <a:srgbClr val="FF0000"/>
                </a:solidFill>
              </a:rPr>
              <a:t>B</a:t>
            </a:r>
            <a:r>
              <a:rPr lang="en"/>
              <a:t>ruder</a:t>
            </a:r>
            <a:br>
              <a:rPr lang="en"/>
            </a:br>
            <a:r>
              <a:rPr b="1" lang="en">
                <a:solidFill>
                  <a:srgbClr val="4A86E8"/>
                </a:solidFill>
              </a:rPr>
              <a:t>d</a:t>
            </a:r>
            <a:r>
              <a:rPr lang="en"/>
              <a:t>eal ~ </a:t>
            </a:r>
            <a:r>
              <a:rPr b="1" lang="en">
                <a:solidFill>
                  <a:srgbClr val="0000FF"/>
                </a:solidFill>
              </a:rPr>
              <a:t>T</a:t>
            </a:r>
            <a:r>
              <a:rPr lang="en"/>
              <a:t>eil</a:t>
            </a:r>
            <a:br>
              <a:rPr lang="en"/>
            </a:br>
            <a:r>
              <a:rPr b="1" lang="en">
                <a:solidFill>
                  <a:srgbClr val="FF0000"/>
                </a:solidFill>
              </a:rPr>
              <a:t>g</a:t>
            </a:r>
            <a:r>
              <a:rPr lang="en"/>
              <a:t>reen ~ </a:t>
            </a:r>
            <a:r>
              <a:rPr b="1" lang="en">
                <a:solidFill>
                  <a:srgbClr val="FF0000"/>
                </a:solidFill>
              </a:rPr>
              <a:t>g</a:t>
            </a:r>
            <a:r>
              <a:rPr lang="en"/>
              <a:t>rün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 восточнофранкский диалект</a:t>
            </a:r>
          </a:p>
          <a:p>
            <a:pPr rtl="0" lvl="0" indent="-419100" marL="457200">
              <a:spcBef>
                <a:spcPts val="0"/>
              </a:spcBef>
              <a:buClr>
                <a:schemeClr val="lt1"/>
              </a:buClr>
              <a:buFont typeface="Arial"/>
              <a:buChar char="●"/>
            </a:pPr>
            <a:r>
              <a:t/>
            </a:r>
            <a:endParaRPr>
              <a:solidFill>
                <a:schemeClr val="lt1"/>
              </a:solidFill>
            </a:endParaRPr>
          </a:p>
          <a:p>
            <a:pPr rtl="0" lvl="0" indent="-419100" marL="457200">
              <a:spcBef>
                <a:spcPts val="0"/>
              </a:spcBef>
              <a:buClr>
                <a:schemeClr val="dk1"/>
              </a:buClr>
              <a:buSzPct val="100000"/>
              <a:buFont typeface="Arial"/>
              <a:buChar char="●"/>
            </a:pPr>
            <a:r>
              <a:rPr lang="en" i="1"/>
              <a:t>p</a:t>
            </a:r>
            <a:r>
              <a:rPr lang="en"/>
              <a:t>, </a:t>
            </a:r>
            <a:r>
              <a:rPr lang="en" i="1"/>
              <a:t>t</a:t>
            </a:r>
            <a:r>
              <a:rPr lang="en"/>
              <a:t>, </a:t>
            </a:r>
            <a:r>
              <a:rPr lang="en" i="1"/>
              <a:t>k</a:t>
            </a:r>
            <a:r>
              <a:rPr lang="en"/>
              <a:t> &gt; </a:t>
            </a:r>
            <a:r>
              <a:rPr b="1" lang="en" i="1"/>
              <a:t>pf</a:t>
            </a:r>
            <a:r>
              <a:rPr lang="en"/>
              <a:t>, </a:t>
            </a:r>
            <a:r>
              <a:rPr b="1" lang="en" i="1"/>
              <a:t>z</a:t>
            </a:r>
            <a:r>
              <a:rPr lang="en"/>
              <a:t> [ts], </a:t>
            </a:r>
            <a:r>
              <a:rPr lang="en" i="1"/>
              <a:t>kh</a:t>
            </a:r>
            <a:r>
              <a:rPr lang="en"/>
              <a:t> (в начале слова)</a:t>
            </a:r>
          </a:p>
          <a:p>
            <a:pPr rtl="0" lvl="0" indent="-419100" marL="457200">
              <a:spcBef>
                <a:spcPts val="0"/>
              </a:spcBef>
              <a:buClr>
                <a:schemeClr val="dk1"/>
              </a:buClr>
              <a:buSzPct val="100000"/>
              <a:buFont typeface="Arial"/>
              <a:buChar char="●"/>
            </a:pPr>
            <a:r>
              <a:rPr lang="en" i="1"/>
              <a:t>pp</a:t>
            </a:r>
            <a:r>
              <a:rPr lang="en"/>
              <a:t>, </a:t>
            </a:r>
            <a:r>
              <a:rPr lang="en" i="1"/>
              <a:t>tt</a:t>
            </a:r>
            <a:r>
              <a:rPr lang="en"/>
              <a:t>, </a:t>
            </a:r>
            <a:r>
              <a:rPr lang="en" i="1"/>
              <a:t>kk</a:t>
            </a:r>
            <a:r>
              <a:rPr lang="en"/>
              <a:t> &gt; </a:t>
            </a:r>
            <a:r>
              <a:rPr b="1" lang="en" i="1"/>
              <a:t>pf</a:t>
            </a:r>
            <a:r>
              <a:rPr lang="en"/>
              <a:t>, </a:t>
            </a:r>
            <a:r>
              <a:rPr b="1" lang="en" i="1"/>
              <a:t>z</a:t>
            </a:r>
            <a:r>
              <a:rPr lang="en"/>
              <a:t> [ts], </a:t>
            </a:r>
            <a:r>
              <a:rPr lang="en" i="1"/>
              <a:t>kh</a:t>
            </a:r>
          </a:p>
          <a:p>
            <a:pPr rtl="0" lvl="0" indent="-419100" marL="457200">
              <a:spcBef>
                <a:spcPts val="0"/>
              </a:spcBef>
              <a:buClr>
                <a:schemeClr val="dk1"/>
              </a:buClr>
              <a:buSzPct val="100000"/>
              <a:buFont typeface="Arial"/>
              <a:buChar char="●"/>
            </a:pPr>
            <a:r>
              <a:rPr lang="en" i="1"/>
              <a:t>p</a:t>
            </a:r>
            <a:r>
              <a:rPr lang="en"/>
              <a:t>, </a:t>
            </a:r>
            <a:r>
              <a:rPr lang="en" i="1"/>
              <a:t>t</a:t>
            </a:r>
            <a:r>
              <a:rPr lang="en"/>
              <a:t>, </a:t>
            </a:r>
            <a:r>
              <a:rPr lang="en" i="1"/>
              <a:t>k</a:t>
            </a:r>
            <a:r>
              <a:rPr lang="en"/>
              <a:t> &gt; </a:t>
            </a:r>
            <a:r>
              <a:rPr b="1" lang="en" i="1"/>
              <a:t>f</a:t>
            </a:r>
            <a:r>
              <a:rPr lang="en"/>
              <a:t>, </a:t>
            </a:r>
            <a:r>
              <a:rPr b="1" lang="en" i="1"/>
              <a:t>s</a:t>
            </a:r>
            <a:r>
              <a:rPr lang="en"/>
              <a:t>, </a:t>
            </a:r>
            <a:r>
              <a:rPr b="1" lang="en" i="1"/>
              <a:t>ch</a:t>
            </a:r>
            <a:r>
              <a:rPr lang="en"/>
              <a:t> </a:t>
            </a:r>
          </a:p>
          <a:p>
            <a:pPr rtl="0" lvl="0" indent="-419100" marL="457200">
              <a:spcBef>
                <a:spcPts val="0"/>
              </a:spcBef>
              <a:buClr>
                <a:schemeClr val="dk1"/>
              </a:buClr>
              <a:buSzPct val="100000"/>
              <a:buFont typeface="Arial"/>
              <a:buChar char="●"/>
            </a:pPr>
            <a:r>
              <a:rPr lang="en" i="1"/>
              <a:t>b</a:t>
            </a:r>
            <a:r>
              <a:rPr lang="en"/>
              <a:t>, </a:t>
            </a:r>
            <a:r>
              <a:rPr lang="en" i="1"/>
              <a:t>d</a:t>
            </a:r>
            <a:r>
              <a:rPr lang="en"/>
              <a:t>, </a:t>
            </a:r>
            <a:r>
              <a:rPr lang="en" i="1"/>
              <a:t>g</a:t>
            </a:r>
            <a:r>
              <a:rPr lang="en"/>
              <a:t> &gt; </a:t>
            </a:r>
            <a:r>
              <a:rPr lang="en" i="1"/>
              <a:t>p</a:t>
            </a:r>
            <a:r>
              <a:rPr lang="en"/>
              <a:t>, </a:t>
            </a:r>
            <a:r>
              <a:rPr b="1" lang="en" i="1"/>
              <a:t>t</a:t>
            </a:r>
            <a:r>
              <a:rPr lang="en"/>
              <a:t>, </a:t>
            </a:r>
            <a:r>
              <a:rPr lang="en" i="1"/>
              <a:t>k</a:t>
            </a:r>
          </a:p>
          <a:p>
            <a:pPr rtl="0" lvl="0">
              <a:spcBef>
                <a:spcPts val="0"/>
              </a:spcBef>
              <a:buNone/>
            </a:pPr>
            <a:r>
              <a:t/>
            </a:r>
            <a:endParaRPr/>
          </a:p>
        </p:txBody>
      </p:sp>
      <p:sp>
        <p:nvSpPr>
          <p:cNvPr id="105" name="Shape 105"/>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Литературный немецкий язык</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 восточносредненемецкий диалект</a:t>
            </a:r>
          </a:p>
          <a:p>
            <a:pPr rtl="0" lvl="0" indent="-419100" marL="457200">
              <a:spcBef>
                <a:spcPts val="0"/>
              </a:spcBef>
              <a:buClr>
                <a:schemeClr val="lt1"/>
              </a:buClr>
              <a:buFont typeface="Arial"/>
              <a:buChar char="●"/>
            </a:pPr>
            <a:r>
              <a:t/>
            </a:r>
            <a:endParaRPr>
              <a:solidFill>
                <a:schemeClr val="lt1"/>
              </a:solidFill>
            </a:endParaRPr>
          </a:p>
          <a:p>
            <a:pPr rtl="0" lvl="0" indent="-419100" marL="457200">
              <a:spcBef>
                <a:spcPts val="0"/>
              </a:spcBef>
              <a:buClr>
                <a:schemeClr val="dk1"/>
              </a:buClr>
              <a:buSzPct val="100000"/>
              <a:buFont typeface="Arial"/>
              <a:buChar char="●"/>
            </a:pPr>
            <a:r>
              <a:rPr lang="en" i="1"/>
              <a:t>p</a:t>
            </a:r>
            <a:r>
              <a:rPr lang="en"/>
              <a:t>, </a:t>
            </a:r>
            <a:r>
              <a:rPr lang="en" i="1"/>
              <a:t>t</a:t>
            </a:r>
            <a:r>
              <a:rPr lang="en"/>
              <a:t>, </a:t>
            </a:r>
            <a:r>
              <a:rPr lang="en" i="1"/>
              <a:t>k</a:t>
            </a:r>
            <a:r>
              <a:rPr lang="en"/>
              <a:t> &gt; </a:t>
            </a:r>
            <a:r>
              <a:rPr b="1" lang="en" i="1">
                <a:solidFill>
                  <a:srgbClr val="4A86E8"/>
                </a:solidFill>
              </a:rPr>
              <a:t>f</a:t>
            </a:r>
            <a:r>
              <a:rPr lang="en"/>
              <a:t>, </a:t>
            </a:r>
            <a:r>
              <a:rPr b="1" lang="en" i="1"/>
              <a:t>z</a:t>
            </a:r>
            <a:r>
              <a:rPr lang="en"/>
              <a:t> [ts], </a:t>
            </a:r>
            <a:r>
              <a:rPr lang="en" i="1"/>
              <a:t>kh</a:t>
            </a:r>
            <a:r>
              <a:rPr lang="en"/>
              <a:t> (в начале слова)</a:t>
            </a:r>
          </a:p>
          <a:p>
            <a:pPr rtl="0" lvl="0" indent="-419100" marL="457200">
              <a:spcBef>
                <a:spcPts val="0"/>
              </a:spcBef>
              <a:buClr>
                <a:schemeClr val="dk1"/>
              </a:buClr>
              <a:buSzPct val="100000"/>
              <a:buFont typeface="Arial"/>
              <a:buChar char="●"/>
            </a:pPr>
            <a:r>
              <a:rPr lang="en" i="1"/>
              <a:t>pp</a:t>
            </a:r>
            <a:r>
              <a:rPr lang="en"/>
              <a:t>, </a:t>
            </a:r>
            <a:r>
              <a:rPr lang="en" i="1"/>
              <a:t>tt</a:t>
            </a:r>
            <a:r>
              <a:rPr lang="en"/>
              <a:t>, </a:t>
            </a:r>
            <a:r>
              <a:rPr lang="en" i="1"/>
              <a:t>kk</a:t>
            </a:r>
            <a:r>
              <a:rPr lang="en"/>
              <a:t> &gt; </a:t>
            </a:r>
            <a:r>
              <a:rPr b="1" lang="en" i="1">
                <a:solidFill>
                  <a:srgbClr val="FF0000"/>
                </a:solidFill>
              </a:rPr>
              <a:t>p</a:t>
            </a:r>
            <a:r>
              <a:rPr lang="en"/>
              <a:t>, </a:t>
            </a:r>
            <a:r>
              <a:rPr b="1" lang="en" i="1"/>
              <a:t>z</a:t>
            </a:r>
            <a:r>
              <a:rPr lang="en"/>
              <a:t> [ts], </a:t>
            </a:r>
            <a:r>
              <a:rPr lang="en" i="1"/>
              <a:t>kh</a:t>
            </a:r>
          </a:p>
          <a:p>
            <a:pPr rtl="0" lvl="0" indent="-419100" marL="457200">
              <a:spcBef>
                <a:spcPts val="0"/>
              </a:spcBef>
              <a:buClr>
                <a:schemeClr val="dk1"/>
              </a:buClr>
              <a:buSzPct val="100000"/>
              <a:buFont typeface="Arial"/>
              <a:buChar char="●"/>
            </a:pPr>
            <a:r>
              <a:rPr lang="en" i="1"/>
              <a:t>p</a:t>
            </a:r>
            <a:r>
              <a:rPr lang="en"/>
              <a:t>, </a:t>
            </a:r>
            <a:r>
              <a:rPr lang="en" i="1"/>
              <a:t>t</a:t>
            </a:r>
            <a:r>
              <a:rPr lang="en"/>
              <a:t>, </a:t>
            </a:r>
            <a:r>
              <a:rPr lang="en" i="1"/>
              <a:t>k</a:t>
            </a:r>
            <a:r>
              <a:rPr lang="en"/>
              <a:t> &gt; </a:t>
            </a:r>
            <a:r>
              <a:rPr b="1" lang="en" i="1"/>
              <a:t>f</a:t>
            </a:r>
            <a:r>
              <a:rPr lang="en"/>
              <a:t>, </a:t>
            </a:r>
            <a:r>
              <a:rPr b="1" lang="en" i="1"/>
              <a:t>s</a:t>
            </a:r>
            <a:r>
              <a:rPr lang="en"/>
              <a:t>, </a:t>
            </a:r>
            <a:r>
              <a:rPr b="1" lang="en" i="1"/>
              <a:t>ch</a:t>
            </a:r>
            <a:r>
              <a:rPr lang="en"/>
              <a:t> </a:t>
            </a:r>
          </a:p>
          <a:p>
            <a:pPr rtl="0" lvl="0" indent="-419100" marL="457200">
              <a:spcBef>
                <a:spcPts val="0"/>
              </a:spcBef>
              <a:buClr>
                <a:schemeClr val="dk1"/>
              </a:buClr>
              <a:buSzPct val="100000"/>
              <a:buFont typeface="Arial"/>
              <a:buChar char="●"/>
            </a:pPr>
            <a:r>
              <a:rPr lang="en" i="1"/>
              <a:t>b</a:t>
            </a:r>
            <a:r>
              <a:rPr lang="en"/>
              <a:t>, </a:t>
            </a:r>
            <a:r>
              <a:rPr lang="en" i="1"/>
              <a:t>d</a:t>
            </a:r>
            <a:r>
              <a:rPr lang="en"/>
              <a:t>, </a:t>
            </a:r>
            <a:r>
              <a:rPr lang="en" i="1"/>
              <a:t>g</a:t>
            </a:r>
            <a:r>
              <a:rPr lang="en"/>
              <a:t> &gt; </a:t>
            </a:r>
            <a:r>
              <a:rPr lang="en" i="1"/>
              <a:t>p</a:t>
            </a:r>
            <a:r>
              <a:rPr lang="en"/>
              <a:t>, </a:t>
            </a:r>
            <a:r>
              <a:rPr b="1" lang="en" i="1"/>
              <a:t>t</a:t>
            </a:r>
            <a:r>
              <a:rPr lang="en"/>
              <a:t>, </a:t>
            </a:r>
            <a:r>
              <a:rPr lang="en" i="1"/>
              <a:t>k</a:t>
            </a:r>
          </a:p>
          <a:p>
            <a:pPr rtl="0">
              <a:spcBef>
                <a:spcPts val="0"/>
              </a:spcBef>
              <a:buNone/>
            </a:pPr>
            <a:r>
              <a:t/>
            </a:r>
            <a:endParaRPr/>
          </a:p>
          <a:p>
            <a:pPr rtl="0">
              <a:spcBef>
                <a:spcPts val="0"/>
              </a:spcBef>
              <a:buNone/>
            </a:pPr>
            <a:r>
              <a:rPr lang="en"/>
              <a:t>apple ~ A</a:t>
            </a:r>
            <a:r>
              <a:rPr b="1" lang="en">
                <a:solidFill>
                  <a:srgbClr val="4A86E8"/>
                </a:solidFill>
              </a:rPr>
              <a:t>pf</a:t>
            </a:r>
            <a:r>
              <a:rPr lang="en"/>
              <a:t>el ~ e</a:t>
            </a:r>
            <a:r>
              <a:rPr b="1" lang="en">
                <a:solidFill>
                  <a:srgbClr val="FF0000"/>
                </a:solidFill>
              </a:rPr>
              <a:t>p</a:t>
            </a:r>
            <a:r>
              <a:rPr lang="en"/>
              <a:t>l</a:t>
            </a:r>
          </a:p>
          <a:p>
            <a:pPr rtl="0" lvl="0">
              <a:spcBef>
                <a:spcPts val="0"/>
              </a:spcBef>
              <a:buNone/>
            </a:pPr>
            <a:r>
              <a:rPr lang="en"/>
              <a:t>pan ~ </a:t>
            </a:r>
            <a:r>
              <a:rPr b="1" lang="en">
                <a:solidFill>
                  <a:srgbClr val="4A86E8"/>
                </a:solidFill>
              </a:rPr>
              <a:t>Pf</a:t>
            </a:r>
            <a:r>
              <a:rPr lang="en"/>
              <a:t>anne ~ </a:t>
            </a:r>
            <a:r>
              <a:rPr b="1" lang="en">
                <a:solidFill>
                  <a:srgbClr val="4A86E8"/>
                </a:solidFill>
              </a:rPr>
              <a:t>f</a:t>
            </a:r>
            <a:r>
              <a:rPr lang="en"/>
              <a:t>an</a:t>
            </a:r>
          </a:p>
          <a:p>
            <a:pPr rtl="0" lvl="0">
              <a:spcBef>
                <a:spcPts val="0"/>
              </a:spcBef>
              <a:buNone/>
            </a:pPr>
            <a:r>
              <a:t/>
            </a:r>
            <a:endParaRPr/>
          </a:p>
        </p:txBody>
      </p:sp>
      <p:sp>
        <p:nvSpPr>
          <p:cNvPr id="111" name="Shape 111"/>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Идиш</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t/>
            </a:r>
            <a:endParaRPr/>
          </a:p>
        </p:txBody>
      </p:sp>
      <p:sp>
        <p:nvSpPr>
          <p:cNvPr id="117" name="Shape 11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p:txBody>
      </p:sp>
      <p:sp>
        <p:nvSpPr>
          <p:cNvPr id="118" name="Shape 118"/>
          <p:cNvSpPr/>
          <p:nvPr/>
        </p:nvSpPr>
        <p:spPr>
          <a:xfrm>
            <a:off y="1393525" x="360125"/>
            <a:ext cy="206699" cx="8326799"/>
          </a:xfrm>
          <a:prstGeom prst="rect">
            <a:avLst/>
          </a:prstGeom>
          <a:solidFill>
            <a:schemeClr val="lt1"/>
          </a:solidFill>
          <a:ln w="1905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19" name="Shape 119"/>
          <p:cNvSpPr/>
          <p:nvPr/>
        </p:nvSpPr>
        <p:spPr>
          <a:xfrm>
            <a:off y="6567900" x="408600"/>
            <a:ext cy="206699" cx="8326799"/>
          </a:xfrm>
          <a:prstGeom prst="rect">
            <a:avLst/>
          </a:prstGeom>
          <a:solidFill>
            <a:schemeClr val="lt1"/>
          </a:solidFill>
          <a:ln w="1905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120" name="Shape 120"/>
          <p:cNvPicPr preferRelativeResize="0"/>
          <p:nvPr/>
        </p:nvPicPr>
        <p:blipFill>
          <a:blip r:embed="rId3">
            <a:alphaModFix/>
          </a:blip>
          <a:stretch>
            <a:fillRect/>
          </a:stretch>
        </p:blipFill>
        <p:spPr>
          <a:xfrm>
            <a:off y="0" x="2104987"/>
            <a:ext cy="6858000" cx="4934036"/>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Изображение идиша</a:t>
            </a:r>
            <a:br>
              <a:rPr lang="en"/>
            </a:br>
            <a:r>
              <a:rPr lang="en"/>
              <a:t>в немецкой литературе</a:t>
            </a:r>
          </a:p>
        </p:txBody>
      </p:sp>
      <p:sp>
        <p:nvSpPr>
          <p:cNvPr id="126" name="Shape 12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n"/>
              <a:t>Имитируются самые характерные черты:</a:t>
            </a:r>
          </a:p>
          <a:p>
            <a:pPr rtl="0" lvl="0" indent="-419100" marL="457200">
              <a:spcBef>
                <a:spcPts val="0"/>
              </a:spcBef>
              <a:buClr>
                <a:schemeClr val="dk1"/>
              </a:buClr>
              <a:buSzPct val="100000"/>
              <a:buFont typeface="Arial"/>
              <a:buChar char="●"/>
            </a:pPr>
            <a:r>
              <a:rPr lang="en"/>
              <a:t>синтаксис</a:t>
            </a:r>
          </a:p>
          <a:p>
            <a:pPr rtl="0" lvl="0" indent="-419100" marL="457200">
              <a:spcBef>
                <a:spcPts val="0"/>
              </a:spcBef>
              <a:buClr>
                <a:schemeClr val="dk1"/>
              </a:buClr>
              <a:buSzPct val="100000"/>
              <a:buFont typeface="Arial"/>
              <a:buChar char="●"/>
            </a:pPr>
            <a:r>
              <a:rPr lang="en"/>
              <a:t>лексика</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274637" x="457200"/>
            <a:ext cy="1143299" cx="8229600"/>
          </a:xfrm>
          <a:prstGeom prst="rect">
            <a:avLst/>
          </a:prstGeom>
        </p:spPr>
        <p:txBody>
          <a:bodyPr bIns="91425" rIns="91425" lIns="91425" tIns="91425" anchor="b" anchorCtr="0">
            <a:noAutofit/>
          </a:bodyPr>
          <a:lstStyle/>
          <a:p>
            <a:pPr rtl="0">
              <a:spcBef>
                <a:spcPts val="0"/>
              </a:spcBef>
              <a:buNone/>
            </a:pPr>
            <a:r>
              <a:rPr lang="en"/>
              <a:t>Вильгельм Раабе(1831–1910)</a:t>
            </a:r>
          </a:p>
          <a:p>
            <a:pPr>
              <a:spcBef>
                <a:spcPts val="0"/>
              </a:spcBef>
              <a:buNone/>
            </a:pPr>
            <a:r>
              <a:rPr lang="en"/>
              <a:t>«Голодный пастор» (1864)</a:t>
            </a:r>
          </a:p>
        </p:txBody>
      </p:sp>
      <p:sp>
        <p:nvSpPr>
          <p:cNvPr id="132" name="Shape 132"/>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rPr lang="en"/>
              <a:t>»Lerne, daß dir schwitzet der Kopf, Moses«, sagte er, sobald der Knabe nur irgend imstande war, ihn zu verstehen. »Wenn se dir hinhalten an Stück Kuchen und an Buch, so laß den Kuchen und nimm das Buch. Wenn du was kannst, kannste dich wehren, brauchste dich nicht lassen zu treten, kannste an großer Mann werden und brauchst dich zu fürchten vor keinem, und den Kuchen wirst du auch dazu bekommen. Se werden dir ihn geben müssen, ob se wollen oder nicht.«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Вильгельм Раабе (1831–1910)</a:t>
            </a:r>
          </a:p>
          <a:p>
            <a:pPr rtl="0" lvl="0">
              <a:spcBef>
                <a:spcPts val="0"/>
              </a:spcBef>
              <a:buNone/>
            </a:pPr>
            <a:r>
              <a:rPr lang="en"/>
              <a:t>«Голодный пастор» (1864)</a:t>
            </a:r>
          </a:p>
        </p:txBody>
      </p:sp>
      <p:sp>
        <p:nvSpPr>
          <p:cNvPr id="138" name="Shape 13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n"/>
              <a:t>»Lerne, daß dir </a:t>
            </a:r>
            <a:r>
              <a:rPr b="1" lang="en"/>
              <a:t>schwitzet</a:t>
            </a:r>
            <a:r>
              <a:rPr lang="en"/>
              <a:t> der Kopf, Moses«, sagte er, sobald der Knabe nur irgend imstande war, ihn zu verstehen. »Wenn </a:t>
            </a:r>
            <a:r>
              <a:rPr b="1" lang="en"/>
              <a:t>se</a:t>
            </a:r>
            <a:r>
              <a:rPr lang="en"/>
              <a:t> dir hinhalten </a:t>
            </a:r>
            <a:r>
              <a:rPr b="1" lang="en"/>
              <a:t>an</a:t>
            </a:r>
            <a:r>
              <a:rPr lang="en"/>
              <a:t> Stück Kuchen und </a:t>
            </a:r>
            <a:r>
              <a:rPr b="1" lang="en"/>
              <a:t>an</a:t>
            </a:r>
            <a:r>
              <a:rPr lang="en"/>
              <a:t> Buch, so laß den Kuchen und nimm das Buch. Wenn du was kannst, kannste dich wehren, brauchste dich nicht </a:t>
            </a:r>
            <a:r>
              <a:rPr b="1" lang="en"/>
              <a:t>lassen zu treten</a:t>
            </a:r>
            <a:r>
              <a:rPr lang="en"/>
              <a:t>, kannste </a:t>
            </a:r>
            <a:r>
              <a:rPr b="1" lang="en"/>
              <a:t>an</a:t>
            </a:r>
            <a:r>
              <a:rPr lang="en"/>
              <a:t> großer Mann werden und brauchst dich </a:t>
            </a:r>
            <a:r>
              <a:rPr b="1" lang="en"/>
              <a:t>zu fürchten </a:t>
            </a:r>
            <a:r>
              <a:rPr lang="en"/>
              <a:t>vor keinem, und den Kuchen wirst du auch dazu bekommen. </a:t>
            </a:r>
            <a:r>
              <a:rPr b="1" lang="en"/>
              <a:t>Se</a:t>
            </a:r>
            <a:r>
              <a:rPr lang="en"/>
              <a:t> werden </a:t>
            </a:r>
            <a:r>
              <a:rPr b="1" lang="en"/>
              <a:t>dir ihn</a:t>
            </a:r>
            <a:r>
              <a:rPr lang="en"/>
              <a:t> geben müssen, ob </a:t>
            </a:r>
            <a:r>
              <a:rPr b="1" lang="en"/>
              <a:t>se</a:t>
            </a:r>
            <a:r>
              <a:rPr lang="en"/>
              <a:t> wollen oder nicht.«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74637" x="457200"/>
            <a:ext cy="1143299" cx="8229600"/>
          </a:xfrm>
          <a:prstGeom prst="rect">
            <a:avLst/>
          </a:prstGeom>
        </p:spPr>
        <p:txBody>
          <a:bodyPr bIns="91425" rIns="91425" lIns="91425" tIns="91425" anchor="b" anchorCtr="0">
            <a:noAutofit/>
          </a:bodyPr>
          <a:lstStyle/>
          <a:p>
            <a:pPr rtl="0">
              <a:spcBef>
                <a:spcPts val="0"/>
              </a:spcBef>
              <a:buNone/>
            </a:pPr>
            <a:r>
              <a:rPr lang="en"/>
              <a:t>Густав Фрейтаг (1816–1895)</a:t>
            </a:r>
          </a:p>
          <a:p>
            <a:pPr>
              <a:spcBef>
                <a:spcPts val="0"/>
              </a:spcBef>
              <a:buNone/>
            </a:pPr>
            <a:r>
              <a:rPr lang="en"/>
              <a:t>«Дебет и кредит» (1855)</a:t>
            </a:r>
          </a:p>
        </p:txBody>
      </p:sp>
      <p:sp>
        <p:nvSpPr>
          <p:cNvPr id="144" name="Shape 14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n"/>
              <a:t>иврит &gt; идиш &gt; немецкий:</a:t>
            </a:r>
          </a:p>
          <a:p>
            <a:pPr rtl="0" lvl="0" indent="-419100" marL="457200">
              <a:spcBef>
                <a:spcPts val="0"/>
              </a:spcBef>
              <a:buClr>
                <a:schemeClr val="dk1"/>
              </a:buClr>
              <a:buSzPct val="100000"/>
              <a:buFont typeface="Arial"/>
              <a:buChar char="●"/>
            </a:pPr>
            <a:r>
              <a:rPr b="1" lang="en"/>
              <a:t>Bocher</a:t>
            </a:r>
            <a:r>
              <a:rPr lang="en"/>
              <a:t> ‘мальчик’</a:t>
            </a:r>
          </a:p>
          <a:p>
            <a:pPr rtl="0" lvl="0" indent="-419100" marL="457200">
              <a:spcBef>
                <a:spcPts val="0"/>
              </a:spcBef>
              <a:buClr>
                <a:schemeClr val="dk1"/>
              </a:buClr>
              <a:buSzPct val="100000"/>
              <a:buFont typeface="Arial"/>
              <a:buChar char="●"/>
            </a:pPr>
            <a:r>
              <a:rPr b="1" lang="en"/>
              <a:t>Schnorrer</a:t>
            </a:r>
            <a:r>
              <a:rPr lang="en"/>
              <a:t> ‘нищий’</a:t>
            </a:r>
          </a:p>
          <a:p>
            <a:pPr lvl="0" indent="-419100" marL="457200">
              <a:spcBef>
                <a:spcPts val="0"/>
              </a:spcBef>
              <a:buClr>
                <a:schemeClr val="dk1"/>
              </a:buClr>
              <a:buSzPct val="100000"/>
              <a:buFont typeface="Arial"/>
              <a:buChar char="●"/>
            </a:pPr>
            <a:r>
              <a:rPr lang="en"/>
              <a:t>Du bist es, der gekommen ist in mein Haus und der mich hat geschlagen, noch bevor ich liege in meinem Grabe; du bist es, welcher mir macht alle Tage das </a:t>
            </a:r>
            <a:r>
              <a:rPr b="1" lang="en"/>
              <a:t>Chibbut Hakkefer</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Заимствования: древнееврейский &gt; идиш &gt; немецкий</a:t>
            </a:r>
          </a:p>
        </p:txBody>
      </p:sp>
      <p:sp>
        <p:nvSpPr>
          <p:cNvPr id="150" name="Shape 15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i="1"/>
              <a:t>Mischpoche</a:t>
            </a:r>
            <a:r>
              <a:rPr lang="en"/>
              <a:t> ‘клика, компашка’</a:t>
            </a:r>
          </a:p>
          <a:p>
            <a:pPr rtl="0" lvl="0" indent="-419100" marL="457200">
              <a:spcBef>
                <a:spcPts val="0"/>
              </a:spcBef>
              <a:buClr>
                <a:schemeClr val="dk1"/>
              </a:buClr>
              <a:buSzPct val="100000"/>
              <a:buFont typeface="Arial"/>
              <a:buChar char="●"/>
            </a:pPr>
            <a:r>
              <a:rPr lang="en" i="1"/>
              <a:t>belo</a:t>
            </a:r>
            <a:r>
              <a:rPr lang="en"/>
              <a:t> ‘ничего’ &gt;</a:t>
            </a:r>
            <a:br>
              <a:rPr lang="en"/>
            </a:br>
            <a:r>
              <a:rPr lang="en" i="1"/>
              <a:t>blau sein </a:t>
            </a:r>
            <a:r>
              <a:rPr lang="en"/>
              <a:t>‘быть пьяным’, </a:t>
            </a:r>
            <a:r>
              <a:rPr lang="en" i="1"/>
              <a:t>blau machen </a:t>
            </a:r>
            <a:r>
              <a:rPr lang="en"/>
              <a:t>‘прогуливать’</a:t>
            </a:r>
          </a:p>
          <a:p>
            <a:pPr lvl="0" indent="-419100" marL="457200">
              <a:spcBef>
                <a:spcPts val="0"/>
              </a:spcBef>
              <a:buClr>
                <a:schemeClr val="dk1"/>
              </a:buClr>
              <a:buSzPct val="100000"/>
              <a:buFont typeface="Arial"/>
              <a:buChar char="●"/>
            </a:pPr>
            <a:r>
              <a:rPr lang="en" i="1"/>
              <a:t>hatzloche uvroche</a:t>
            </a:r>
            <a:r>
              <a:rPr lang="en"/>
              <a:t> &gt; </a:t>
            </a:r>
            <a:r>
              <a:rPr lang="en" i="1"/>
              <a:t>Hals und Beinbruch</a:t>
            </a:r>
            <a:br>
              <a:rPr lang="en"/>
            </a:br>
            <a:r>
              <a:rPr lang="en"/>
              <a:t>‘ни пуха ни пера’</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y="0" x="0"/>
          <a:ext cy="0" cx="0"/>
          <a:chOff y="0" x="0"/>
          <a:chExt cy="0" cx="0"/>
        </a:xfrm>
      </p:grpSpPr>
      <p:sp>
        <p:nvSpPr>
          <p:cNvPr id="37" name="Shape 37"/>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Идиш и его место в германистике</a:t>
            </a:r>
          </a:p>
        </p:txBody>
      </p:sp>
      <p:sp>
        <p:nvSpPr>
          <p:cNvPr id="38" name="Shape 3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Идиш — «пасынок» для традиционной германистики</a:t>
            </a:r>
          </a:p>
          <a:p>
            <a:pPr rtl="0" lvl="0" indent="-419100" marL="457200">
              <a:spcBef>
                <a:spcPts val="0"/>
              </a:spcBef>
              <a:buClr>
                <a:schemeClr val="dk1"/>
              </a:buClr>
              <a:buSzPct val="100000"/>
              <a:buFont typeface="Arial"/>
              <a:buChar char="●"/>
            </a:pPr>
            <a:r>
              <a:rPr lang="en"/>
              <a:t>Обычно историей идиша и историей немецкого языка занимаются разные люди</a:t>
            </a:r>
          </a:p>
          <a:p>
            <a:pPr lvl="0" indent="-419100" marL="457200">
              <a:spcBef>
                <a:spcPts val="0"/>
              </a:spcBef>
              <a:buClr>
                <a:schemeClr val="dk1"/>
              </a:buClr>
              <a:buSzPct val="100000"/>
              <a:buFont typeface="Arial"/>
              <a:buChar char="●"/>
            </a:pPr>
            <a:r>
              <a:rPr lang="en"/>
              <a:t>Мы — не исключение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8">
                                            <p:txEl>
                                              <p:pRg st="0" end="0"/>
                                            </p:txEl>
                                          </p:spTgt>
                                        </p:tgtEl>
                                        <p:attrNameLst>
                                          <p:attrName>style.visibility</p:attrName>
                                        </p:attrNameLst>
                                      </p:cBhvr>
                                      <p:to>
                                        <p:strVal val="visible"/>
                                      </p:to>
                                    </p:set>
                                    <p:animEffect transition="in" filter="fade">
                                      <p:cBhvr>
                                        <p:cTn dur="1000"/>
                                        <p:tgtEl>
                                          <p:spTgt spid="38">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8">
                                            <p:txEl>
                                              <p:pRg st="1" end="1"/>
                                            </p:txEl>
                                          </p:spTgt>
                                        </p:tgtEl>
                                        <p:attrNameLst>
                                          <p:attrName>style.visibility</p:attrName>
                                        </p:attrNameLst>
                                      </p:cBhvr>
                                      <p:to>
                                        <p:strVal val="visible"/>
                                      </p:to>
                                    </p:set>
                                    <p:animEffect transition="in" filter="fade">
                                      <p:cBhvr>
                                        <p:cTn dur="1000"/>
                                        <p:tgtEl>
                                          <p:spTgt spid="38">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8">
                                            <p:txEl>
                                              <p:pRg st="2" end="2"/>
                                            </p:txEl>
                                          </p:spTgt>
                                        </p:tgtEl>
                                        <p:attrNameLst>
                                          <p:attrName>style.visibility</p:attrName>
                                        </p:attrNameLst>
                                      </p:cBhvr>
                                      <p:to>
                                        <p:strVal val="visible"/>
                                      </p:to>
                                    </p:set>
                                    <p:animEffect transition="in" filter="fade">
                                      <p:cBhvr>
                                        <p:cTn dur="1000"/>
                                        <p:tgtEl>
                                          <p:spTgt spid="3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ph type="title"/>
          </p:nvPr>
        </p:nvSpPr>
        <p:spPr>
          <a:xfrm>
            <a:off y="274637" x="457200"/>
            <a:ext cy="1143299" cx="8229600"/>
          </a:xfrm>
          <a:prstGeom prst="rect">
            <a:avLst/>
          </a:prstGeom>
        </p:spPr>
        <p:txBody>
          <a:bodyPr bIns="91425" rIns="91425" lIns="91425" tIns="91425" anchor="b" anchorCtr="0">
            <a:noAutofit/>
          </a:bodyPr>
          <a:lstStyle/>
          <a:p>
            <a:pPr lvl="0">
              <a:spcBef>
                <a:spcPts val="0"/>
              </a:spcBef>
              <a:buNone/>
            </a:pPr>
            <a:r>
              <a:rPr lang="en"/>
              <a:t>Заимствования: древнееврейский &gt; идиш &gt; немецкий</a:t>
            </a:r>
          </a:p>
        </p:txBody>
      </p:sp>
      <p:sp>
        <p:nvSpPr>
          <p:cNvPr id="156" name="Shape 15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i="1"/>
              <a:t>tachlit</a:t>
            </a:r>
            <a:r>
              <a:rPr lang="en"/>
              <a:t> &gt; </a:t>
            </a:r>
            <a:r>
              <a:rPr lang="en" i="1"/>
              <a:t>tachles</a:t>
            </a:r>
            <a:r>
              <a:rPr lang="en"/>
              <a:t> &gt; </a:t>
            </a:r>
            <a:r>
              <a:rPr lang="en" i="1"/>
              <a:t>Tacheles reden</a:t>
            </a:r>
            <a:br>
              <a:rPr lang="en"/>
            </a:br>
            <a:r>
              <a:rPr lang="en"/>
              <a:t>‘говорить начистоту’</a:t>
            </a:r>
          </a:p>
          <a:p>
            <a:pPr rtl="0" lvl="0" indent="-419100" marL="457200">
              <a:spcBef>
                <a:spcPts val="0"/>
              </a:spcBef>
              <a:buClr>
                <a:schemeClr val="dk1"/>
              </a:buClr>
              <a:buSzPct val="100000"/>
              <a:buFont typeface="Arial"/>
              <a:buChar char="●"/>
            </a:pPr>
            <a:r>
              <a:rPr lang="en"/>
              <a:t>Kunsthaus Tacheles (Берлин)</a:t>
            </a:r>
          </a:p>
          <a:p>
            <a:pPr lvl="0">
              <a:spcBef>
                <a:spcPts val="0"/>
              </a:spcBef>
              <a:buNone/>
            </a:pPr>
            <a:r>
              <a:t/>
            </a:r>
            <a:endParaRPr/>
          </a:p>
        </p:txBody>
      </p:sp>
      <p:pic>
        <p:nvPicPr>
          <p:cNvPr id="157" name="Shape 157"/>
          <p:cNvPicPr preferRelativeResize="0"/>
          <p:nvPr/>
        </p:nvPicPr>
        <p:blipFill>
          <a:blip r:embed="rId3">
            <a:alphaModFix/>
          </a:blip>
          <a:stretch>
            <a:fillRect/>
          </a:stretch>
        </p:blipFill>
        <p:spPr>
          <a:xfrm>
            <a:off y="3455000" x="2238475"/>
            <a:ext cy="3112900" cx="4667048"/>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t/>
            </a:r>
            <a:endParaRPr/>
          </a:p>
        </p:txBody>
      </p:sp>
      <p:sp>
        <p:nvSpPr>
          <p:cNvPr id="163" name="Shape 163"/>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pic>
        <p:nvPicPr>
          <p:cNvPr id="164" name="Shape 164"/>
          <p:cNvPicPr preferRelativeResize="0"/>
          <p:nvPr/>
        </p:nvPicPr>
        <p:blipFill>
          <a:blip r:embed="rId3">
            <a:alphaModFix/>
          </a:blip>
          <a:stretch>
            <a:fillRect/>
          </a:stretch>
        </p:blipFill>
        <p:spPr>
          <a:xfrm>
            <a:off y="385771" x="0"/>
            <a:ext cy="6086466" cx="91440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274637" x="457200"/>
            <a:ext cy="1143299" cx="8229600"/>
          </a:xfrm>
          <a:prstGeom prst="rect">
            <a:avLst/>
          </a:prstGeom>
        </p:spPr>
        <p:txBody>
          <a:bodyPr bIns="91425" rIns="91425" lIns="91425" tIns="91425" anchor="b" anchorCtr="0">
            <a:noAutofit/>
          </a:bodyPr>
          <a:lstStyle/>
          <a:p>
            <a:pPr lvl="0">
              <a:spcBef>
                <a:spcPts val="0"/>
              </a:spcBef>
              <a:buNone/>
            </a:pPr>
            <a:r>
              <a:rPr lang="en"/>
              <a:t>Заимствования: идиш &gt; немецкий</a:t>
            </a:r>
          </a:p>
        </p:txBody>
      </p:sp>
      <p:sp>
        <p:nvSpPr>
          <p:cNvPr id="170" name="Shape 17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i="1"/>
              <a:t>blauer Anton</a:t>
            </a:r>
          </a:p>
          <a:p>
            <a:pPr lvl="0" indent="-419100" marL="457200">
              <a:spcBef>
                <a:spcPts val="0"/>
              </a:spcBef>
              <a:buClr>
                <a:schemeClr val="dk1"/>
              </a:buClr>
              <a:buSzPct val="100000"/>
              <a:buFont typeface="Arial"/>
              <a:buChar char="●"/>
            </a:pPr>
            <a:r>
              <a:rPr lang="en"/>
              <a:t>нем. </a:t>
            </a:r>
            <a:r>
              <a:rPr lang="en" i="1"/>
              <a:t>antun ~ </a:t>
            </a:r>
            <a:r>
              <a:rPr lang="en"/>
              <a:t>ид.</a:t>
            </a:r>
            <a:r>
              <a:rPr lang="en" i="1"/>
              <a:t> onton</a:t>
            </a:r>
            <a:r>
              <a:rPr lang="en"/>
              <a:t> ‘надевать’</a:t>
            </a:r>
          </a:p>
        </p:txBody>
      </p:sp>
      <p:pic>
        <p:nvPicPr>
          <p:cNvPr id="171" name="Shape 171"/>
          <p:cNvPicPr preferRelativeResize="0"/>
          <p:nvPr/>
        </p:nvPicPr>
        <p:blipFill>
          <a:blip r:embed="rId3">
            <a:alphaModFix/>
          </a:blip>
          <a:stretch>
            <a:fillRect/>
          </a:stretch>
        </p:blipFill>
        <p:spPr>
          <a:xfrm>
            <a:off y="2773325" x="3287089"/>
            <a:ext cy="3794575" cx="2569824"/>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1"/>
                                        </p:tgtEl>
                                        <p:attrNameLst>
                                          <p:attrName>style.visibility</p:attrName>
                                        </p:attrNameLst>
                                      </p:cBhvr>
                                      <p:to>
                                        <p:strVal val="visible"/>
                                      </p:to>
                                    </p:set>
                                    <p:animEffect transition="in" filter="fade">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0">
                                            <p:txEl>
                                              <p:pRg st="0" end="0"/>
                                            </p:txEl>
                                          </p:spTgt>
                                        </p:tgtEl>
                                        <p:attrNameLst>
                                          <p:attrName>style.visibility</p:attrName>
                                        </p:attrNameLst>
                                      </p:cBhvr>
                                      <p:to>
                                        <p:strVal val="visible"/>
                                      </p:to>
                                    </p:set>
                                    <p:animEffect transition="in" filter="fade">
                                      <p:cBhvr>
                                        <p:cTn dur="1000"/>
                                        <p:tgtEl>
                                          <p:spTgt spid="170">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0">
                                            <p:txEl>
                                              <p:pRg st="1" end="1"/>
                                            </p:txEl>
                                          </p:spTgt>
                                        </p:tgtEl>
                                        <p:attrNameLst>
                                          <p:attrName>style.visibility</p:attrName>
                                        </p:attrNameLst>
                                      </p:cBhvr>
                                      <p:to>
                                        <p:strVal val="visible"/>
                                      </p:to>
                                    </p:set>
                                    <p:animEffect transition="in" filter="fade">
                                      <p:cBhvr>
                                        <p:cTn dur="1000"/>
                                        <p:tgtEl>
                                          <p:spTgt spid="17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Идиш: карта распространения диалектов</a:t>
            </a:r>
          </a:p>
        </p:txBody>
      </p:sp>
      <p:sp>
        <p:nvSpPr>
          <p:cNvPr id="177" name="Shape 177"/>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pic>
        <p:nvPicPr>
          <p:cNvPr id="178" name="Shape 178"/>
          <p:cNvPicPr preferRelativeResize="0"/>
          <p:nvPr/>
        </p:nvPicPr>
        <p:blipFill>
          <a:blip r:embed="rId3">
            <a:alphaModFix/>
          </a:blip>
          <a:stretch>
            <a:fillRect/>
          </a:stretch>
        </p:blipFill>
        <p:spPr>
          <a:xfrm>
            <a:off y="1600200" x="532350"/>
            <a:ext cy="4880074" cx="796437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Восточный идиш в Европе: диалекты</a:t>
            </a:r>
          </a:p>
        </p:txBody>
      </p:sp>
      <p:sp>
        <p:nvSpPr>
          <p:cNvPr id="184" name="Shape 184"/>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pic>
        <p:nvPicPr>
          <p:cNvPr id="185" name="Shape 185"/>
          <p:cNvPicPr preferRelativeResize="0"/>
          <p:nvPr/>
        </p:nvPicPr>
        <p:blipFill>
          <a:blip r:embed="rId3">
            <a:alphaModFix/>
          </a:blip>
          <a:stretch>
            <a:fillRect/>
          </a:stretch>
        </p:blipFill>
        <p:spPr>
          <a:xfrm>
            <a:off y="1753650" x="301075"/>
            <a:ext cy="4725799" cx="860804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y="0" x="0"/>
          <a:ext cy="0" cx="0"/>
          <a:chOff y="0" x="0"/>
          <a:chExt cy="0" cx="0"/>
        </a:xfrm>
      </p:grpSpPr>
      <p:sp>
        <p:nvSpPr>
          <p:cNvPr id="190" name="Shape 190"/>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Письменный идиш</a:t>
            </a:r>
          </a:p>
        </p:txBody>
      </p:sp>
      <p:sp>
        <p:nvSpPr>
          <p:cNvPr id="191" name="Shape 19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57200" marL="457200">
              <a:spcBef>
                <a:spcPts val="0"/>
              </a:spcBef>
              <a:buClr>
                <a:schemeClr val="dk1"/>
              </a:buClr>
              <a:buSzPct val="100000"/>
              <a:buFont typeface="Arial"/>
              <a:buChar char="-"/>
            </a:pPr>
            <a:r>
              <a:rPr sz="3600" lang="en"/>
              <a:t>“Алт-йидиш” - письменный стандарт на базе западных диалектов</a:t>
            </a:r>
          </a:p>
          <a:p>
            <a:pPr lvl="0" indent="-457200" marL="457200">
              <a:spcBef>
                <a:spcPts val="0"/>
              </a:spcBef>
              <a:buClr>
                <a:schemeClr val="dk1"/>
              </a:buClr>
              <a:buSzPct val="100000"/>
              <a:buFont typeface="Arial"/>
              <a:buChar char="-"/>
            </a:pPr>
            <a:r>
              <a:rPr sz="3600" lang="en"/>
              <a:t>XVIII в. - появление восточного письменного стандарта.</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Еврейское просвещение</a:t>
            </a:r>
          </a:p>
        </p:txBody>
      </p:sp>
      <p:sp>
        <p:nvSpPr>
          <p:cNvPr id="197" name="Shape 19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82600" marL="457200">
              <a:spcBef>
                <a:spcPts val="0"/>
              </a:spcBef>
              <a:buClr>
                <a:schemeClr val="dk1"/>
              </a:buClr>
              <a:buSzPct val="100000"/>
              <a:buFont typeface="Arial"/>
              <a:buChar char="-"/>
            </a:pPr>
            <a:r>
              <a:rPr sz="4000" lang="en"/>
              <a:t>Языковая программа</a:t>
            </a:r>
          </a:p>
          <a:p>
            <a:pPr lv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Еврейское просвещение</a:t>
            </a:r>
          </a:p>
        </p:txBody>
      </p:sp>
      <p:sp>
        <p:nvSpPr>
          <p:cNvPr id="203" name="Shape 20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82600" marL="457200">
              <a:spcBef>
                <a:spcPts val="0"/>
              </a:spcBef>
              <a:buClr>
                <a:schemeClr val="dk1"/>
              </a:buClr>
              <a:buSzPct val="100000"/>
              <a:buFont typeface="Arial"/>
              <a:buChar char="-"/>
            </a:pPr>
            <a:r>
              <a:rPr sz="4000" lang="en"/>
              <a:t>Языковая программа</a:t>
            </a:r>
          </a:p>
          <a:p>
            <a:pPr rtl="0" lvl="0" indent="-482600" marL="457200">
              <a:spcBef>
                <a:spcPts val="0"/>
              </a:spcBef>
              <a:buClr>
                <a:schemeClr val="dk1"/>
              </a:buClr>
              <a:buSzPct val="100000"/>
              <a:buFont typeface="Arial"/>
              <a:buChar char="-"/>
            </a:pPr>
            <a:r>
              <a:rPr sz="4000" lang="en"/>
              <a:t>Основные претензии к идишу:</a:t>
            </a:r>
          </a:p>
          <a:p>
            <a:pPr rtl="0">
              <a:spcBef>
                <a:spcPts val="0"/>
              </a:spcBef>
              <a:buNone/>
            </a:pPr>
            <a:r>
              <a:rPr sz="4000" lang="en"/>
              <a:t>	- связь с еврейской изоляцией, </a:t>
            </a:r>
          </a:p>
          <a:p>
            <a:pPr rtl="0" lvl="0" indent="457200">
              <a:spcBef>
                <a:spcPts val="0"/>
              </a:spcBef>
              <a:buNone/>
            </a:pPr>
            <a:r>
              <a:rPr sz="4000" lang="en"/>
              <a:t>с “гетто”</a:t>
            </a:r>
          </a:p>
          <a:p>
            <a:pPr rtl="0" lvl="0">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Еврейское просвещение</a:t>
            </a:r>
          </a:p>
        </p:txBody>
      </p:sp>
      <p:sp>
        <p:nvSpPr>
          <p:cNvPr id="209" name="Shape 20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82600" marL="457200">
              <a:spcBef>
                <a:spcPts val="0"/>
              </a:spcBef>
              <a:buClr>
                <a:schemeClr val="dk1"/>
              </a:buClr>
              <a:buSzPct val="100000"/>
              <a:buFont typeface="Arial"/>
              <a:buChar char="-"/>
            </a:pPr>
            <a:r>
              <a:rPr sz="4000" lang="en"/>
              <a:t>Языковая программа</a:t>
            </a:r>
          </a:p>
          <a:p>
            <a:pPr rtl="0" lvl="0" indent="-482600" marL="457200">
              <a:spcBef>
                <a:spcPts val="0"/>
              </a:spcBef>
              <a:buClr>
                <a:schemeClr val="dk1"/>
              </a:buClr>
              <a:buSzPct val="100000"/>
              <a:buFont typeface="Arial"/>
              <a:buChar char="-"/>
            </a:pPr>
            <a:r>
              <a:rPr sz="4000" lang="en"/>
              <a:t>Основные претензии к идишу:</a:t>
            </a:r>
          </a:p>
          <a:p>
            <a:pPr rtl="0" lvl="0">
              <a:spcBef>
                <a:spcPts val="0"/>
              </a:spcBef>
              <a:buNone/>
            </a:pPr>
            <a:r>
              <a:rPr sz="4000" lang="en"/>
              <a:t>	-  связь с еврейской изоляцией, </a:t>
            </a:r>
          </a:p>
          <a:p>
            <a:pPr rtl="0" lvl="0" indent="457200">
              <a:spcBef>
                <a:spcPts val="0"/>
              </a:spcBef>
              <a:buNone/>
            </a:pPr>
            <a:r>
              <a:rPr sz="4000" lang="en"/>
              <a:t>с “гетто”</a:t>
            </a:r>
          </a:p>
          <a:p>
            <a:pPr rtl="0" lvl="0">
              <a:spcBef>
                <a:spcPts val="0"/>
              </a:spcBef>
              <a:buNone/>
            </a:pPr>
            <a:r>
              <a:rPr sz="4000" lang="en"/>
              <a:t>	- компилятивность</a:t>
            </a:r>
          </a:p>
          <a:p>
            <a:pPr rtl="0" lvl="0">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y="0" x="0"/>
          <a:ext cy="0" cx="0"/>
          <a:chOff y="0" x="0"/>
          <a:chExt cy="0" cx="0"/>
        </a:xfrm>
      </p:grpSpPr>
      <p:sp>
        <p:nvSpPr>
          <p:cNvPr id="214" name="Shape 214"/>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Еврейское просвещение</a:t>
            </a:r>
          </a:p>
        </p:txBody>
      </p:sp>
      <p:sp>
        <p:nvSpPr>
          <p:cNvPr id="215" name="Shape 21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82600" marL="457200">
              <a:spcBef>
                <a:spcPts val="0"/>
              </a:spcBef>
              <a:buClr>
                <a:schemeClr val="dk1"/>
              </a:buClr>
              <a:buSzPct val="100000"/>
              <a:buFont typeface="Arial"/>
              <a:buChar char="-"/>
            </a:pPr>
            <a:r>
              <a:rPr sz="4000" lang="en"/>
              <a:t>Языковая программа</a:t>
            </a:r>
          </a:p>
          <a:p>
            <a:pPr rtl="0" lvl="0" indent="-482600" marL="457200">
              <a:spcBef>
                <a:spcPts val="0"/>
              </a:spcBef>
              <a:buClr>
                <a:schemeClr val="dk1"/>
              </a:buClr>
              <a:buSzPct val="100000"/>
              <a:buFont typeface="Arial"/>
              <a:buChar char="-"/>
            </a:pPr>
            <a:r>
              <a:rPr sz="4000" lang="en"/>
              <a:t>Основные претензии к идишу:</a:t>
            </a:r>
          </a:p>
          <a:p>
            <a:pPr rtl="0" lvl="0">
              <a:spcBef>
                <a:spcPts val="0"/>
              </a:spcBef>
              <a:buNone/>
            </a:pPr>
            <a:r>
              <a:rPr sz="4000" lang="en"/>
              <a:t>	-  связь с еврейской изоляцией, </a:t>
            </a:r>
          </a:p>
          <a:p>
            <a:pPr rtl="0" lvl="0" indent="457200">
              <a:spcBef>
                <a:spcPts val="0"/>
              </a:spcBef>
              <a:buNone/>
            </a:pPr>
            <a:r>
              <a:rPr sz="4000" lang="en"/>
              <a:t>с “гетто”</a:t>
            </a:r>
          </a:p>
          <a:p>
            <a:pPr rtl="0">
              <a:spcBef>
                <a:spcPts val="0"/>
              </a:spcBef>
              <a:buNone/>
            </a:pPr>
            <a:r>
              <a:rPr sz="4000" lang="en"/>
              <a:t>	- компилятивность</a:t>
            </a:r>
          </a:p>
          <a:p>
            <a:pPr rtl="0" lvl="0" indent="-482600" marL="457200">
              <a:spcBef>
                <a:spcPts val="0"/>
              </a:spcBef>
              <a:buClr>
                <a:schemeClr val="dk1"/>
              </a:buClr>
              <a:buSzPct val="100000"/>
              <a:buFont typeface="Arial"/>
              <a:buChar char="-"/>
            </a:pPr>
            <a:r>
              <a:rPr sz="4000" lang="en"/>
              <a:t>Судьба идиша в Западной и Восточной Европе</a:t>
            </a:r>
          </a:p>
          <a:p>
            <a:pPr rtl="0" lvl="0">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sp>
        <p:nvSpPr>
          <p:cNvPr id="43" name="Shape 43"/>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Германские языки</a:t>
            </a:r>
          </a:p>
        </p:txBody>
      </p:sp>
      <p:sp>
        <p:nvSpPr>
          <p:cNvPr id="44" name="Shape 4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Восточногерманские языки</a:t>
            </a:r>
          </a:p>
          <a:p>
            <a:pPr rtl="0" lvl="1" indent="-381000" marL="914400">
              <a:spcBef>
                <a:spcPts val="0"/>
              </a:spcBef>
              <a:buClr>
                <a:schemeClr val="dk1"/>
              </a:buClr>
              <a:buSzPct val="80000"/>
              <a:buFont typeface="Courier New"/>
              <a:buChar char="o"/>
            </a:pPr>
            <a:r>
              <a:rPr lang="en"/>
              <a:t>готский, бургундский, вандальский, …</a:t>
            </a:r>
          </a:p>
          <a:p>
            <a:pPr rtl="0" lvl="0" indent="-419100" marL="457200">
              <a:spcBef>
                <a:spcPts val="0"/>
              </a:spcBef>
              <a:buClr>
                <a:schemeClr val="dk1"/>
              </a:buClr>
              <a:buSzPct val="100000"/>
              <a:buFont typeface="Arial"/>
              <a:buChar char="●"/>
            </a:pPr>
            <a:r>
              <a:rPr lang="en"/>
              <a:t>Северогерманские языки</a:t>
            </a:r>
          </a:p>
          <a:p>
            <a:pPr rtl="0" lvl="1" indent="-381000" marL="914400">
              <a:spcBef>
                <a:spcPts val="0"/>
              </a:spcBef>
              <a:buClr>
                <a:schemeClr val="dk1"/>
              </a:buClr>
              <a:buSzPct val="80000"/>
              <a:buFont typeface="Courier New"/>
              <a:buChar char="o"/>
            </a:pPr>
            <a:r>
              <a:rPr lang="en"/>
              <a:t>шведский, датский, норвежский, исландский, фарёрский</a:t>
            </a:r>
          </a:p>
          <a:p>
            <a:pPr rtl="0" lvl="0" indent="-419100" marL="457200">
              <a:spcBef>
                <a:spcPts val="0"/>
              </a:spcBef>
              <a:buClr>
                <a:schemeClr val="dk1"/>
              </a:buClr>
              <a:buSzPct val="100000"/>
              <a:buFont typeface="Arial"/>
              <a:buChar char="●"/>
            </a:pPr>
            <a:r>
              <a:rPr lang="en"/>
              <a:t>Западногерманские языки</a:t>
            </a:r>
          </a:p>
          <a:p>
            <a:pPr rtl="0" lvl="1" indent="-381000" marL="914400">
              <a:spcBef>
                <a:spcPts val="0"/>
              </a:spcBef>
              <a:buClr>
                <a:schemeClr val="dk1"/>
              </a:buClr>
              <a:buSzPct val="80000"/>
              <a:buFont typeface="Courier New"/>
              <a:buChar char="o"/>
            </a:pPr>
            <a:r>
              <a:rPr b="1" lang="en"/>
              <a:t>немецкий</a:t>
            </a:r>
            <a:r>
              <a:rPr lang="en"/>
              <a:t>, </a:t>
            </a:r>
            <a:r>
              <a:rPr b="1" lang="en"/>
              <a:t>идиш</a:t>
            </a:r>
            <a:r>
              <a:rPr lang="en"/>
              <a:t>, люксембургский, нидерландский, африкаанс, фризский, английский</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y="0" x="0"/>
          <a:ext cy="0" cx="0"/>
          <a:chOff y="0" x="0"/>
          <a:chExt cy="0" cx="0"/>
        </a:xfrm>
      </p:grpSpPr>
      <p:sp>
        <p:nvSpPr>
          <p:cNvPr id="220" name="Shape 220"/>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“Изображение” немецкого языка в литературе на идише в XIX в.</a:t>
            </a:r>
          </a:p>
        </p:txBody>
      </p:sp>
      <p:sp>
        <p:nvSpPr>
          <p:cNvPr id="221" name="Shape 22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Речевая характеристика персонажа</a:t>
            </a:r>
          </a:p>
          <a:p>
            <a:pPr rtl="0">
              <a:spcBef>
                <a:spcPts val="0"/>
              </a:spcBef>
              <a:buNone/>
            </a:pPr>
            <a:r>
              <a:rPr lang="en"/>
              <a:t>(просветитель / германофил)</a:t>
            </a:r>
          </a:p>
          <a:p>
            <a:pPr lvl="0" indent="-419100" marL="457200">
              <a:spcBef>
                <a:spcPts val="0"/>
              </a:spcBef>
              <a:buClr>
                <a:schemeClr val="dk1"/>
              </a:buClr>
              <a:buSzPct val="100000"/>
              <a:buFont typeface="Arial"/>
              <a:buChar char="-"/>
            </a:pPr>
            <a:r>
              <a:rPr lang="en"/>
              <a:t>Обыгрываются сходство языков и мелкие фонетические различия между ними</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y="0" x="0"/>
          <a:ext cy="0" cx="0"/>
          <a:chOff y="0" x="0"/>
          <a:chExt cy="0" cx="0"/>
        </a:xfrm>
      </p:grpSpPr>
      <p:sp>
        <p:nvSpPr>
          <p:cNvPr id="226" name="Shape 226"/>
          <p:cNvSpPr txBox="1"/>
          <p:nvPr>
            <p:ph type="title"/>
          </p:nvPr>
        </p:nvSpPr>
        <p:spPr>
          <a:xfrm>
            <a:off y="274637" x="457200"/>
            <a:ext cy="1143299" cx="8229600"/>
          </a:xfrm>
          <a:prstGeom prst="rect">
            <a:avLst/>
          </a:prstGeom>
        </p:spPr>
        <p:txBody>
          <a:bodyPr bIns="91425" rIns="91425" lIns="91425" tIns="91425" anchor="b" anchorCtr="0">
            <a:noAutofit/>
          </a:bodyPr>
          <a:lstStyle/>
          <a:p>
            <a:pPr lvl="0">
              <a:spcBef>
                <a:spcPts val="0"/>
              </a:spcBef>
              <a:buNone/>
            </a:pPr>
            <a:r>
              <a:rPr lang="en"/>
              <a:t>Шлойме Этингер (1802(?)-1856) «Сэркеле» (1825-30(?), Львов)</a:t>
            </a:r>
          </a:p>
        </p:txBody>
      </p:sp>
      <p:sp>
        <p:nvSpPr>
          <p:cNvPr id="227" name="Shape 22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t>Акт 1, явл. 4.</a:t>
            </a:r>
          </a:p>
          <a:p>
            <a:pPr rtl="0" lvl="0">
              <a:spcBef>
                <a:spcPts val="0"/>
              </a:spcBef>
              <a:buClr>
                <a:schemeClr val="dk1"/>
              </a:buClr>
              <a:buSzPct val="36666"/>
              <a:buFont typeface="Arial"/>
              <a:buNone/>
            </a:pPr>
            <a:r>
              <a:rPr lang="en"/>
              <a:t> &lt;…&gt;</a:t>
            </a:r>
          </a:p>
          <a:p>
            <a:pPr rtl="0" lvl="0">
              <a:spcBef>
                <a:spcPts val="0"/>
              </a:spcBef>
              <a:buClr>
                <a:schemeClr val="dk1"/>
              </a:buClr>
              <a:buSzPct val="36666"/>
              <a:buFont typeface="Arial"/>
              <a:buNone/>
            </a:pPr>
            <a:r>
              <a:rPr lang="en"/>
              <a:t>Алтеле </a:t>
            </a:r>
            <a:r>
              <a:rPr lang="en" i="1"/>
              <a:t>(любезно)</a:t>
            </a:r>
            <a:r>
              <a:rPr lang="en"/>
              <a:t>: </a:t>
            </a:r>
            <a:r>
              <a:rPr b="1" lang="en"/>
              <a:t>Добрейшего утра, господин Гендлер, благодарю Вас. Как Вы спали этой ночью? (нем.)</a:t>
            </a:r>
          </a:p>
          <a:p>
            <a:pPr rtl="0" lvl="0">
              <a:spcBef>
                <a:spcPts val="0"/>
              </a:spcBef>
              <a:buClr>
                <a:schemeClr val="dk1"/>
              </a:buClr>
              <a:buSzPct val="36666"/>
              <a:buFont typeface="Arial"/>
              <a:buNone/>
            </a:pPr>
            <a:r>
              <a:rPr lang="en"/>
              <a:t>Р. Габриэл: В каком смысле? Где я должен был спать? Дома я спал, я всегда сплю дома! (идиш).</a:t>
            </a:r>
          </a:p>
          <a:p>
            <a:pPr lvl="0">
              <a:spcBef>
                <a:spcPts val="0"/>
              </a:spcBef>
              <a:buNone/>
            </a:pPr>
            <a:r>
              <a:t/>
            </a:r>
            <a:endParaRPr sz="2400"/>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y="0" x="0"/>
          <a:ext cy="0" cx="0"/>
          <a:chOff y="0" x="0"/>
          <a:chExt cy="0" cx="0"/>
        </a:xfrm>
      </p:grpSpPr>
      <p:sp>
        <p:nvSpPr>
          <p:cNvPr id="232" name="Shape 232"/>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Шлойме Этингер (1802(?)-1856) «Сэркеле» (1825-30(?), Львов)</a:t>
            </a:r>
          </a:p>
        </p:txBody>
      </p:sp>
      <p:sp>
        <p:nvSpPr>
          <p:cNvPr id="233" name="Shape 23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39285"/>
              <a:buFont typeface="Arial"/>
              <a:buNone/>
            </a:pPr>
            <a:r>
              <a:rPr sz="2800" lang="en"/>
              <a:t>Алтеле </a:t>
            </a:r>
            <a:r>
              <a:rPr sz="2800" lang="en" i="1"/>
              <a:t>(смеется)</a:t>
            </a:r>
            <a:r>
              <a:rPr sz="2800" lang="en"/>
              <a:t>: </a:t>
            </a:r>
            <a:r>
              <a:rPr b="1" sz="2800" lang="en"/>
              <a:t>Ха-ха-ха, видите ли, мой учитель сказал, что когда кого-нибудь спрашивают: «Wie haben Sie geschlafen?», - то надо отвечать: «Хорошо» (Gut), - а когда спрашивают: «Wo haben Sie geschlafen?», - то надо отвечать: «Дома» (Zu Hause). (нем.)</a:t>
            </a:r>
          </a:p>
          <a:p>
            <a:pPr lvl="0">
              <a:spcBef>
                <a:spcPts val="0"/>
              </a:spcBef>
              <a:buClr>
                <a:schemeClr val="dk1"/>
              </a:buClr>
              <a:buSzPct val="39285"/>
              <a:buFont typeface="Arial"/>
              <a:buNone/>
            </a:pPr>
            <a:r>
              <a:rPr sz="2800" lang="en"/>
              <a:t>Р. Габриэл: Ладно, зачем </a:t>
            </a:r>
            <a:r>
              <a:rPr b="1" sz="2800" lang="en"/>
              <a:t>Вам</a:t>
            </a:r>
            <a:r>
              <a:rPr sz="2800" lang="en"/>
              <a:t> знать, милая </a:t>
            </a:r>
            <a:r>
              <a:rPr b="1" sz="2800" lang="en"/>
              <a:t>барышня</a:t>
            </a:r>
            <a:r>
              <a:rPr sz="2800" lang="en"/>
              <a:t>, как надо говорить: «</a:t>
            </a:r>
            <a:r>
              <a:rPr b="1" sz="2800" lang="en"/>
              <a:t>wie</a:t>
            </a:r>
            <a:r>
              <a:rPr sz="2800" lang="en"/>
              <a:t>» или «</a:t>
            </a:r>
            <a:r>
              <a:rPr b="1" sz="2800" lang="en"/>
              <a:t>wo</a:t>
            </a:r>
            <a:r>
              <a:rPr sz="2800" lang="en"/>
              <a:t>»? Я </a:t>
            </a:r>
            <a:r>
              <a:rPr b="1" sz="2800" lang="en"/>
              <a:t>Вам</a:t>
            </a:r>
            <a:r>
              <a:rPr sz="2800" lang="en"/>
              <a:t> скажу, что учитель – дурак; все равно, как говорить: «ви», «во» или «вэй» - лишь бы человек спал.</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y="0" x="0"/>
          <a:ext cy="0" cx="0"/>
          <a:chOff y="0" x="0"/>
          <a:chExt cy="0" cx="0"/>
        </a:xfrm>
      </p:grpSpPr>
      <p:sp>
        <p:nvSpPr>
          <p:cNvPr id="238" name="Shape 238"/>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Исроэл Аксенфельд (1787-1866)</a:t>
            </a:r>
            <a:br>
              <a:rPr lang="en"/>
            </a:br>
            <a:r>
              <a:rPr lang="en"/>
              <a:t>«Косынка» (опубл. 1861)</a:t>
            </a:r>
          </a:p>
        </p:txBody>
      </p:sp>
      <p:sp>
        <p:nvSpPr>
          <p:cNvPr id="239" name="Shape 23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t>(Бреслау)</a:t>
            </a:r>
            <a:br>
              <a:rPr lang="en"/>
            </a:br>
            <a:r>
              <a:rPr lang="en"/>
              <a:t>В толпе Михл увидал еврея, у которого остался на субботнюю трапезу, - ну чистый граф! – с женой </a:t>
            </a:r>
            <a:r>
              <a:rPr lang="en" i="1"/>
              <a:t>пидбоком</a:t>
            </a:r>
            <a:r>
              <a:rPr lang="en"/>
              <a:t> – тоже одетой как графиня!Со всеми вместе они направляются за город. Михл подошел и спросил:</a:t>
            </a:r>
          </a:p>
          <a:p>
            <a:pPr rtl="0" lvl="0">
              <a:spcBef>
                <a:spcPts val="0"/>
              </a:spcBef>
              <a:buClr>
                <a:schemeClr val="dk1"/>
              </a:buClr>
              <a:buSzPct val="36666"/>
              <a:buFont typeface="Arial"/>
              <a:buNone/>
            </a:pPr>
            <a:r>
              <a:rPr lang="en"/>
              <a:t>- Куда это все идут?</a:t>
            </a:r>
          </a:p>
          <a:p>
            <a:pPr lvl="0">
              <a:spcBef>
                <a:spcPts val="0"/>
              </a:spcBef>
              <a:buNone/>
            </a:pPr>
            <a:r>
              <a:rPr lang="en"/>
              <a:t>- </a:t>
            </a:r>
            <a:r>
              <a:rPr b="1" lang="en"/>
              <a:t>Коммт, полак, хальтен зи унз фрай</a:t>
            </a:r>
            <a:r>
              <a:rPr lang="en"/>
              <a:t>! – Идите с нами, поляк, сойдете за одного из наших! – отвечают ему.</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type="title"/>
          </p:nvPr>
        </p:nvSpPr>
        <p:spPr>
          <a:xfrm>
            <a:off y="274637" x="457200"/>
            <a:ext cy="1143299" cx="8229600"/>
          </a:xfrm>
          <a:prstGeom prst="rect">
            <a:avLst/>
          </a:prstGeom>
        </p:spPr>
        <p:txBody>
          <a:bodyPr bIns="91425" rIns="91425" lIns="91425" tIns="91425" anchor="b" anchorCtr="0">
            <a:noAutofit/>
          </a:bodyPr>
          <a:lstStyle/>
          <a:p>
            <a:pPr lvl="0">
              <a:spcBef>
                <a:spcPts val="0"/>
              </a:spcBef>
              <a:buNone/>
            </a:pPr>
            <a:r>
              <a:rPr lang="en"/>
              <a:t>Исроэл Аксенфельд (1787-1866)</a:t>
            </a:r>
            <a:br>
              <a:rPr lang="en"/>
            </a:br>
            <a:r>
              <a:rPr lang="en"/>
              <a:t>«Косынка» (опубл. 1861)</a:t>
            </a:r>
          </a:p>
        </p:txBody>
      </p:sp>
      <p:sp>
        <p:nvSpPr>
          <p:cNvPr id="245" name="Shape 24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t>Хоть Михл и не понял, что ему сказали по-немецки, он пошел вслед за всеми. Они добрались до большого, просторного сада. Туда все входят парами – и даже вместе с</a:t>
            </a:r>
          </a:p>
          <a:p>
            <a:pPr rtl="0" lvl="0">
              <a:spcBef>
                <a:spcPts val="0"/>
              </a:spcBef>
              <a:buClr>
                <a:schemeClr val="dk1"/>
              </a:buClr>
              <a:buSzPct val="36666"/>
              <a:buFont typeface="Arial"/>
              <a:buNone/>
            </a:pPr>
            <a:r>
              <a:rPr lang="en"/>
              <a:t>детьми. Пожилые евреи, которых Михл видел в синагоге столь серьезно молящимися, называют его «</a:t>
            </a:r>
            <a:r>
              <a:rPr b="1" lang="en"/>
              <a:t>либихс гортн</a:t>
            </a:r>
            <a:r>
              <a:rPr lang="en"/>
              <a:t>». Молодые люди, с которыми он шел, говорят:</a:t>
            </a:r>
          </a:p>
          <a:p>
            <a:pPr rtl="0" lvl="0">
              <a:spcBef>
                <a:spcPts val="0"/>
              </a:spcBef>
              <a:buClr>
                <a:schemeClr val="dk1"/>
              </a:buClr>
              <a:buSzPct val="36666"/>
              <a:buFont typeface="Arial"/>
              <a:buNone/>
            </a:pPr>
            <a:r>
              <a:rPr lang="en"/>
              <a:t>- </a:t>
            </a:r>
            <a:r>
              <a:rPr b="1" lang="en"/>
              <a:t>Ну, полак, хир ист дер гартен, волен зи унз фрай хальтен</a:t>
            </a:r>
            <a:r>
              <a:rPr lang="en"/>
              <a:t>?</a:t>
            </a:r>
          </a:p>
          <a:p>
            <a:pPr>
              <a:spcBef>
                <a:spcPts val="0"/>
              </a:spcBef>
              <a:buNone/>
            </a:pPr>
            <a:r>
              <a:t/>
            </a: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y="0" x="0"/>
          <a:ext cy="0" cx="0"/>
          <a:chOff y="0" x="0"/>
          <a:chExt cy="0" cx="0"/>
        </a:xfrm>
      </p:grpSpPr>
      <p:sp>
        <p:nvSpPr>
          <p:cNvPr id="250" name="Shape 250"/>
          <p:cNvSpPr txBox="1"/>
          <p:nvPr>
            <p:ph type="title"/>
          </p:nvPr>
        </p:nvSpPr>
        <p:spPr>
          <a:xfrm>
            <a:off y="274637" x="457200"/>
            <a:ext cy="1143299" cx="8229600"/>
          </a:xfrm>
          <a:prstGeom prst="rect">
            <a:avLst/>
          </a:prstGeom>
        </p:spPr>
        <p:txBody>
          <a:bodyPr bIns="91425" rIns="91425" lIns="91425" tIns="91425" anchor="b" anchorCtr="0">
            <a:noAutofit/>
          </a:bodyPr>
          <a:lstStyle/>
          <a:p>
            <a:pPr lvl="0">
              <a:spcBef>
                <a:spcPts val="0"/>
              </a:spcBef>
              <a:buNone/>
            </a:pPr>
            <a:r>
              <a:rPr lang="en"/>
              <a:t>Исроэл Аксенфельд (1787-1866)</a:t>
            </a:r>
            <a:br>
              <a:rPr lang="en"/>
            </a:br>
            <a:r>
              <a:rPr lang="en"/>
              <a:t>«Косынка» (опубл. 1861)</a:t>
            </a:r>
          </a:p>
        </p:txBody>
      </p:sp>
      <p:sp>
        <p:nvSpPr>
          <p:cNvPr id="251" name="Shape 25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t>И тут Михл догадался, что то, что молодые называют «</a:t>
            </a:r>
            <a:r>
              <a:rPr b="1" lang="en"/>
              <a:t>гартен</a:t>
            </a:r>
            <a:r>
              <a:rPr lang="en"/>
              <a:t>», у стариков называется «</a:t>
            </a:r>
            <a:r>
              <a:rPr b="1" lang="en"/>
              <a:t>гортн</a:t>
            </a:r>
            <a:r>
              <a:rPr lang="en"/>
              <a:t>». «Огород? – думает он. – На что мне огород, где растут всякие огурцы, кукуруза, свекла или даже вишня с черешней или груши, а то и сливы с яблоками?» - и неуверенно кивает:</a:t>
            </a:r>
          </a:p>
          <a:p>
            <a:pPr rtl="0" lvl="0">
              <a:spcBef>
                <a:spcPts val="0"/>
              </a:spcBef>
              <a:buClr>
                <a:schemeClr val="dk1"/>
              </a:buClr>
              <a:buSzPct val="36666"/>
              <a:buFont typeface="Arial"/>
              <a:buNone/>
            </a:pPr>
            <a:r>
              <a:rPr lang="en"/>
              <a:t>- Йа…</a:t>
            </a:r>
          </a:p>
          <a:p>
            <a:pPr rtl="0" lvl="0">
              <a:spcBef>
                <a:spcPts val="0"/>
              </a:spcBef>
              <a:buClr>
                <a:schemeClr val="dk1"/>
              </a:buClr>
              <a:buSzPct val="36666"/>
              <a:buFont typeface="Arial"/>
              <a:buNone/>
            </a:pPr>
            <a:r>
              <a:rPr lang="en"/>
              <a:t>«Да? Или нет?»</a:t>
            </a:r>
          </a:p>
          <a:p>
            <a:pPr>
              <a:spcBef>
                <a:spcPts val="0"/>
              </a:spcBef>
              <a:buNone/>
            </a:pPr>
            <a:r>
              <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y="0" x="0"/>
          <a:ext cy="0" cx="0"/>
          <a:chOff y="0" x="0"/>
          <a:chExt cy="0" cx="0"/>
        </a:xfrm>
      </p:grpSpPr>
      <p:sp>
        <p:nvSpPr>
          <p:cNvPr id="256" name="Shape 256"/>
          <p:cNvSpPr txBox="1"/>
          <p:nvPr>
            <p:ph type="title"/>
          </p:nvPr>
        </p:nvSpPr>
        <p:spPr>
          <a:xfrm>
            <a:off y="274637" x="457200"/>
            <a:ext cy="1143299" cx="8229600"/>
          </a:xfrm>
          <a:prstGeom prst="rect">
            <a:avLst/>
          </a:prstGeom>
        </p:spPr>
        <p:txBody>
          <a:bodyPr bIns="91425" rIns="91425" lIns="91425" tIns="91425" anchor="b" anchorCtr="0">
            <a:noAutofit/>
          </a:bodyPr>
          <a:lstStyle/>
          <a:p>
            <a:pPr lvl="0">
              <a:spcBef>
                <a:spcPts val="0"/>
              </a:spcBef>
              <a:buNone/>
            </a:pPr>
            <a:r>
              <a:rPr lang="en"/>
              <a:t>Исроэл Аксенфельд (1787-1866)</a:t>
            </a:r>
            <a:br>
              <a:rPr lang="en"/>
            </a:br>
            <a:r>
              <a:rPr lang="en"/>
              <a:t>«Косынка» (опубл. 1861)</a:t>
            </a:r>
          </a:p>
        </p:txBody>
      </p:sp>
      <p:sp>
        <p:nvSpPr>
          <p:cNvPr id="257" name="Shape 25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
              <a:t>&lt;...&gt;</a:t>
            </a:r>
          </a:p>
          <a:p>
            <a:pPr>
              <a:spcBef>
                <a:spcPts val="0"/>
              </a:spcBef>
              <a:buNone/>
            </a:pPr>
            <a:r>
              <a:rPr lang="en"/>
              <a:t>Оказывается, что здесь, в саду, в </a:t>
            </a:r>
            <a:r>
              <a:rPr b="1" lang="en"/>
              <a:t>«либихс гортн»</a:t>
            </a:r>
            <a:r>
              <a:rPr lang="en"/>
              <a:t>, нет никакой свеклы и кукурузы, и даже слив с грушами – и тех нет. А есть большая площадка, обсаженная какими-то штуками – такими, как на праздник сукес, но они не сорваны, а еще растут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sp>
        <p:nvSpPr>
          <p:cNvPr id="262" name="Shape 262"/>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Шолом-Алейхем (1859-1916)</a:t>
            </a:r>
            <a:br>
              <a:rPr lang="en"/>
            </a:br>
            <a:r>
              <a:rPr lang="en"/>
              <a:t>«Мальчик Мотл» (1906(?)-1915)</a:t>
            </a:r>
          </a:p>
        </p:txBody>
      </p:sp>
      <p:sp>
        <p:nvSpPr>
          <p:cNvPr id="263" name="Shape 263"/>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rPr lang="en"/>
              <a:t>"Недавно они заспорили, как по-немецки будет хрен. Один говорил, что хрен по-немецки - "хран". Другой настаивал, что хрен по-немецки надо называть обязательно "хрон". Так часа два они убеждали друг друга - все без толку, остался только один выход: купить корневище хрена и показать хозяину постоялого двора. Ну, корневище принесли, - спрашивают: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y="0" x="0"/>
          <a:ext cy="0" cx="0"/>
          <a:chOff y="0" x="0"/>
          <a:chExt cy="0" cx="0"/>
        </a:xfrm>
      </p:grpSpPr>
      <p:sp>
        <p:nvSpPr>
          <p:cNvPr id="268" name="Shape 268"/>
          <p:cNvSpPr txBox="1"/>
          <p:nvPr>
            <p:ph type="title"/>
          </p:nvPr>
        </p:nvSpPr>
        <p:spPr>
          <a:xfrm>
            <a:off y="274637" x="457200"/>
            <a:ext cy="1143299" cx="8229600"/>
          </a:xfrm>
          <a:prstGeom prst="rect">
            <a:avLst/>
          </a:prstGeom>
        </p:spPr>
        <p:txBody>
          <a:bodyPr bIns="91425" rIns="91425" lIns="91425" tIns="91425" anchor="b" anchorCtr="0">
            <a:noAutofit/>
          </a:bodyPr>
          <a:lstStyle/>
          <a:p>
            <a:pPr lvl="0">
              <a:spcBef>
                <a:spcPts val="0"/>
              </a:spcBef>
              <a:buNone/>
            </a:pPr>
            <a:r>
              <a:rPr lang="en"/>
              <a:t>Шолом-Алейхем (1859-1916)</a:t>
            </a:r>
            <a:br>
              <a:rPr lang="en"/>
            </a:br>
            <a:r>
              <a:rPr lang="en"/>
              <a:t>«Мальчик Мотл» (1906(?)-1915)</a:t>
            </a:r>
          </a:p>
        </p:txBody>
      </p:sp>
      <p:sp>
        <p:nvSpPr>
          <p:cNvPr id="269" name="Shape 26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t>"Господин (реб) немец! У нас к вам просьба (бакоше). Вы уж только скажите нам чистую правду (эмес). Как на вашем языке (лошн) называется вот этот плод (пейре) - хран или хрон?" А хозяин отвечает: на нашем немецком языке этот плод (дизе фрухт) называется не "хран" и не "хрон", а "меретих"...</a:t>
            </a:r>
          </a:p>
          <a:p>
            <a:pPr>
              <a:spcBef>
                <a:spcPts val="0"/>
              </a:spcBef>
              <a:buNone/>
            </a:pPr>
            <a:r>
              <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y="0" x="0"/>
          <a:ext cy="0" cx="0"/>
          <a:chOff y="0" x="0"/>
          <a:chExt cy="0" cx="0"/>
        </a:xfrm>
      </p:grpSpPr>
      <p:sp>
        <p:nvSpPr>
          <p:cNvPr id="274" name="Shape 274"/>
          <p:cNvSpPr txBox="1"/>
          <p:nvPr>
            <p:ph type="title"/>
          </p:nvPr>
        </p:nvSpPr>
        <p:spPr>
          <a:xfrm>
            <a:off y="274637" x="457200"/>
            <a:ext cy="1143299" cx="8229600"/>
          </a:xfrm>
          <a:prstGeom prst="rect">
            <a:avLst/>
          </a:prstGeom>
        </p:spPr>
        <p:txBody>
          <a:bodyPr bIns="91425" rIns="91425" lIns="91425" tIns="91425" anchor="b" anchorCtr="0">
            <a:noAutofit/>
          </a:bodyPr>
          <a:lstStyle/>
          <a:p>
            <a:pPr lvl="0">
              <a:spcBef>
                <a:spcPts val="0"/>
              </a:spcBef>
              <a:buNone/>
            </a:pPr>
            <a:r>
              <a:rPr lang="en"/>
              <a:t>Шолом-Алейхем (1859-1916)</a:t>
            </a:r>
            <a:br>
              <a:rPr lang="en"/>
            </a:br>
            <a:r>
              <a:rPr lang="en"/>
              <a:t>«Мальчик Мотл» (1906(?)-1915)</a:t>
            </a:r>
          </a:p>
        </p:txBody>
      </p:sp>
      <p:sp>
        <p:nvSpPr>
          <p:cNvPr id="275" name="Shape 275"/>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rPr lang="en"/>
              <a:t>И что вы скажете на эту дурость? Местные немцы - представители великой двуединой монархии - иногда как скажут слово - только держись. Например, возьмем слово "часы". Казалось бы, что может быть проще, чем... часы? А у двуединых немцев это называется не "часы" (зэйгерл), а "а хур". А волосы (а хур) на у них называются "а хар". А господин (хар) у них называется "а хер". А "сюда" (ахер) у них будет "хир-хир". Одно слово - немцы.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sp>
        <p:nvSpPr>
          <p:cNvPr id="49" name="Shape 49"/>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Древние</a:t>
            </a:r>
            <a:br>
              <a:rPr lang="en"/>
            </a:br>
            <a:r>
              <a:rPr lang="en"/>
              <a:t>западногерманские языки</a:t>
            </a:r>
          </a:p>
        </p:txBody>
      </p:sp>
      <p:sp>
        <p:nvSpPr>
          <p:cNvPr id="50" name="Shape 5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Древнеанглийский</a:t>
            </a:r>
          </a:p>
          <a:p>
            <a:pPr rtl="0" lvl="0" indent="-419100" marL="457200">
              <a:spcBef>
                <a:spcPts val="0"/>
              </a:spcBef>
              <a:buClr>
                <a:schemeClr val="dk1"/>
              </a:buClr>
              <a:buSzPct val="100000"/>
              <a:buFont typeface="Arial"/>
              <a:buChar char="●"/>
            </a:pPr>
            <a:r>
              <a:rPr lang="en"/>
              <a:t>Древнефризский</a:t>
            </a:r>
          </a:p>
          <a:p>
            <a:pPr rtl="0" lvl="0" indent="-419100" marL="457200">
              <a:spcBef>
                <a:spcPts val="0"/>
              </a:spcBef>
              <a:buClr>
                <a:schemeClr val="dk1"/>
              </a:buClr>
              <a:buSzPct val="100000"/>
              <a:buFont typeface="Arial"/>
              <a:buChar char="●"/>
            </a:pPr>
            <a:r>
              <a:rPr lang="en"/>
              <a:t>Древненидерландский</a:t>
            </a:r>
          </a:p>
          <a:p>
            <a:pPr rtl="0" lvl="0" indent="-419100" marL="457200">
              <a:spcBef>
                <a:spcPts val="0"/>
              </a:spcBef>
              <a:buClr>
                <a:schemeClr val="dk1"/>
              </a:buClr>
              <a:buSzPct val="100000"/>
              <a:buFont typeface="Arial"/>
              <a:buChar char="●"/>
            </a:pPr>
            <a:r>
              <a:rPr b="1" lang="en"/>
              <a:t>Древнесаксонский</a:t>
            </a:r>
            <a:br>
              <a:rPr b="1" lang="en"/>
            </a:br>
            <a:r>
              <a:rPr b="1" lang="en"/>
              <a:t>(древненижненемецкий)</a:t>
            </a:r>
          </a:p>
          <a:p>
            <a:pPr lvl="0" indent="-419100" marL="457200">
              <a:spcBef>
                <a:spcPts val="0"/>
              </a:spcBef>
              <a:buClr>
                <a:schemeClr val="dk1"/>
              </a:buClr>
              <a:buSzPct val="100000"/>
              <a:buFont typeface="Arial"/>
              <a:buChar char="●"/>
            </a:pPr>
            <a:r>
              <a:rPr b="1" lang="en"/>
              <a:t>Древневерхненемецкий</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y="0" x="0"/>
          <a:ext cy="0" cx="0"/>
          <a:chOff y="0" x="0"/>
          <a:chExt cy="0" cx="0"/>
        </a:xfrm>
      </p:grpSpPr>
      <p:sp>
        <p:nvSpPr>
          <p:cNvPr id="280" name="Shape 280"/>
          <p:cNvSpPr txBox="1"/>
          <p:nvPr>
            <p:ph type="title"/>
          </p:nvPr>
        </p:nvSpPr>
        <p:spPr>
          <a:xfrm>
            <a:off y="274637" x="457200"/>
            <a:ext cy="1143299" cx="8229600"/>
          </a:xfrm>
          <a:prstGeom prst="rect">
            <a:avLst/>
          </a:prstGeom>
        </p:spPr>
        <p:txBody>
          <a:bodyPr bIns="91425" rIns="91425" lIns="91425" tIns="91425" anchor="b" anchorCtr="0">
            <a:noAutofit/>
          </a:bodyPr>
          <a:lstStyle/>
          <a:p>
            <a:pPr rtl="0">
              <a:spcBef>
                <a:spcPts val="0"/>
              </a:spcBef>
              <a:buNone/>
            </a:pPr>
            <a:r>
              <a:rPr lang="en"/>
              <a:t>Юда Лейб Гордон (1830-1892)</a:t>
            </a:r>
          </a:p>
          <a:p>
            <a:pPr>
              <a:spcBef>
                <a:spcPts val="0"/>
              </a:spcBef>
              <a:buNone/>
            </a:pPr>
            <a:r>
              <a:rPr lang="en"/>
              <a:t>«Сихас Хулин» (1889)</a:t>
            </a:r>
          </a:p>
        </p:txBody>
      </p:sp>
      <p:sp>
        <p:nvSpPr>
          <p:cNvPr id="281" name="Shape 281"/>
          <p:cNvSpPr txBox="1"/>
          <p:nvPr>
            <p:ph idx="1" type="body"/>
          </p:nvPr>
        </p:nvSpPr>
        <p:spPr>
          <a:xfrm>
            <a:off y="1600200" x="457200"/>
            <a:ext cy="4967700" cx="8229600"/>
          </a:xfrm>
          <a:prstGeom prst="rect">
            <a:avLst/>
          </a:prstGeom>
        </p:spPr>
        <p:txBody>
          <a:bodyPr bIns="91425" rIns="91425" lIns="91425" tIns="91425" anchor="t" anchorCtr="0">
            <a:noAutofit/>
          </a:bodyPr>
          <a:lstStyle/>
          <a:p>
            <a:pPr algn="r" rtl="0" lvl="0">
              <a:spcBef>
                <a:spcPts val="0"/>
              </a:spcBef>
              <a:buClr>
                <a:schemeClr val="dk1"/>
              </a:buClr>
              <a:buSzPct val="36666"/>
              <a:buFont typeface="Arial"/>
              <a:buNone/>
            </a:pPr>
            <a:r>
              <a:rPr lang="en">
                <a:latin typeface="Times New Roman"/>
                <a:ea typeface="Times New Roman"/>
                <a:cs typeface="Times New Roman"/>
                <a:sym typeface="Times New Roman"/>
              </a:rPr>
              <a:t>,</a:t>
            </a:r>
            <a:r>
              <a:rPr sz="3600" lang="en">
                <a:latin typeface="Times New Roman"/>
                <a:ea typeface="Times New Roman"/>
                <a:cs typeface="Times New Roman"/>
                <a:sym typeface="Times New Roman"/>
              </a:rPr>
              <a:t>ליבער לעזער! איך בעט אײַך מחילה</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,איר זאָלט ניט פֿאַראיבל האָבן חס־וחלילה</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וואָס איך רעד אײַך אין מײַנע מעשיות</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.האַלב טײַטש, פּאָלאָווינע רײַסיש</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און אַ מאָל וועט איר גאָר געפֿינען אַן אָרט</a:t>
            </a:r>
          </a:p>
          <a:p>
            <a:pPr algn="r" lvl="0">
              <a:spcBef>
                <a:spcPts val="0"/>
              </a:spcBef>
              <a:buNone/>
            </a:pPr>
            <a:r>
              <a:rPr sz="3600" lang="en">
                <a:latin typeface="Times New Roman"/>
                <a:ea typeface="Times New Roman"/>
                <a:cs typeface="Times New Roman"/>
                <a:sym typeface="Times New Roman"/>
              </a:rPr>
              <a:t>.וווּ עס כאַפּט זיך אַרײַן אַ הויך דײַטש וואָרט</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y="0" x="0"/>
          <a:ext cy="0" cx="0"/>
          <a:chOff y="0" x="0"/>
          <a:chExt cy="0" cx="0"/>
        </a:xfrm>
      </p:grpSpPr>
      <p:sp>
        <p:nvSpPr>
          <p:cNvPr id="286" name="Shape 286"/>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“Образ идиша” в литературе на нем</a:t>
            </a:r>
          </a:p>
        </p:txBody>
      </p:sp>
      <p:sp>
        <p:nvSpPr>
          <p:cNvPr id="287" name="Shape 287"/>
          <p:cNvSpPr txBox="1"/>
          <p:nvPr>
            <p:ph idx="1" type="body"/>
          </p:nvPr>
        </p:nvSpPr>
        <p:spPr>
          <a:xfrm>
            <a:off y="1600200" x="457200"/>
            <a:ext cy="4967700" cx="8229600"/>
          </a:xfrm>
          <a:prstGeom prst="rect">
            <a:avLst/>
          </a:prstGeom>
        </p:spPr>
        <p:txBody>
          <a:bodyPr bIns="91425" rIns="91425" lIns="91425" tIns="91425" anchor="t" anchorCtr="0">
            <a:noAutofit/>
          </a:bodyPr>
          <a:lstStyle/>
          <a:p>
            <a:pPr algn="ctr" rtl="0">
              <a:spcBef>
                <a:spcPts val="0"/>
              </a:spcBef>
              <a:buNone/>
            </a:pPr>
            <a:r>
              <a:t/>
            </a:r>
            <a:endParaRPr sz="4800"/>
          </a:p>
          <a:p>
            <a:pPr algn="r">
              <a:spcBef>
                <a:spcPts val="0"/>
              </a:spcBef>
              <a:buNone/>
            </a:pPr>
            <a:r>
              <a:t/>
            </a:r>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y="0" x="0"/>
          <a:ext cy="0" cx="0"/>
          <a:chOff y="0" x="0"/>
          <a:chExt cy="0" cx="0"/>
        </a:xfrm>
      </p:grpSpPr>
      <p:sp>
        <p:nvSpPr>
          <p:cNvPr id="292" name="Shape 292"/>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“Образ идиша” в литературе на нем</a:t>
            </a:r>
          </a:p>
        </p:txBody>
      </p:sp>
      <p:sp>
        <p:nvSpPr>
          <p:cNvPr id="293" name="Shape 293"/>
          <p:cNvSpPr txBox="1"/>
          <p:nvPr>
            <p:ph idx="1" type="body"/>
          </p:nvPr>
        </p:nvSpPr>
        <p:spPr>
          <a:xfrm>
            <a:off y="1600200" x="457200"/>
            <a:ext cy="4967700" cx="8229600"/>
          </a:xfrm>
          <a:prstGeom prst="rect">
            <a:avLst/>
          </a:prstGeom>
        </p:spPr>
        <p:txBody>
          <a:bodyPr bIns="91425" rIns="91425" lIns="91425" tIns="91425" anchor="t" anchorCtr="0">
            <a:noAutofit/>
          </a:bodyPr>
          <a:lstStyle/>
          <a:p>
            <a:pPr algn="ctr" rtl="0" lvl="0">
              <a:spcBef>
                <a:spcPts val="0"/>
              </a:spcBef>
              <a:buNone/>
            </a:pPr>
            <a:r>
              <a:t/>
            </a:r>
            <a:endParaRPr sz="4800"/>
          </a:p>
          <a:p>
            <a:pPr algn="ctr" rtl="0" lvl="0">
              <a:spcBef>
                <a:spcPts val="0"/>
              </a:spcBef>
              <a:buNone/>
            </a:pPr>
            <a:r>
              <a:rPr sz="4800" lang="en"/>
              <a:t>A LANGUAGE AS CALIBAN</a:t>
            </a:r>
          </a:p>
          <a:p>
            <a:pPr algn="ctr" rtl="0" lvl="0">
              <a:spcBef>
                <a:spcPts val="0"/>
              </a:spcBef>
              <a:buNone/>
            </a:pPr>
            <a:r>
              <a:t/>
            </a:r>
            <a:endParaRPr/>
          </a:p>
          <a:p>
            <a:pPr algn="r" rtl="0" lvl="0">
              <a:spcBef>
                <a:spcPts val="0"/>
              </a:spcBef>
              <a:buNone/>
            </a:pPr>
            <a:r>
              <a:rPr lang="en"/>
              <a:t>Dan Miron. A Traveler Disguised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y="0" x="0"/>
          <a:ext cy="0" cx="0"/>
          <a:chOff y="0" x="0"/>
          <a:chExt cy="0" cx="0"/>
        </a:xfrm>
      </p:grpSpPr>
      <p:sp>
        <p:nvSpPr>
          <p:cNvPr id="298" name="Shape 298"/>
          <p:cNvSpPr txBox="1"/>
          <p:nvPr>
            <p:ph type="title"/>
          </p:nvPr>
        </p:nvSpPr>
        <p:spPr>
          <a:xfrm>
            <a:off y="274637" x="457200"/>
            <a:ext cy="1143299" cx="8229600"/>
          </a:xfrm>
          <a:prstGeom prst="rect">
            <a:avLst/>
          </a:prstGeom>
        </p:spPr>
        <p:txBody>
          <a:bodyPr bIns="91425" rIns="91425" lIns="91425" tIns="91425" anchor="b" anchorCtr="0">
            <a:noAutofit/>
          </a:bodyPr>
          <a:lstStyle/>
          <a:p>
            <a:pPr rtl="0">
              <a:spcBef>
                <a:spcPts val="0"/>
              </a:spcBef>
              <a:buNone/>
            </a:pPr>
            <a:r>
              <a:rPr lang="en"/>
              <a:t>Ицхок Лейбуш Перец (1852-1915)</a:t>
            </a:r>
          </a:p>
          <a:p>
            <a:pPr>
              <a:spcBef>
                <a:spcPts val="0"/>
              </a:spcBef>
              <a:buNone/>
            </a:pPr>
            <a:r>
              <a:rPr lang="en"/>
              <a:t>«Мониш» (1888) </a:t>
            </a:r>
          </a:p>
        </p:txBody>
      </p:sp>
      <p:sp>
        <p:nvSpPr>
          <p:cNvPr id="299" name="Shape 299"/>
          <p:cNvSpPr txBox="1"/>
          <p:nvPr>
            <p:ph idx="1" type="body"/>
          </p:nvPr>
        </p:nvSpPr>
        <p:spPr>
          <a:xfrm>
            <a:off y="1600200" x="457200"/>
            <a:ext cy="4967700" cx="8229600"/>
          </a:xfrm>
          <a:prstGeom prst="rect">
            <a:avLst/>
          </a:prstGeom>
        </p:spPr>
        <p:txBody>
          <a:bodyPr bIns="91425" rIns="91425" lIns="91425" tIns="91425" anchor="t" anchorCtr="0">
            <a:noAutofit/>
          </a:bodyPr>
          <a:lstStyle/>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,אַנדערש וואָלט מײַן ליד געקלונגען</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,כ'וואָלט פֿאַר גויים גוייש זינגען</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:נישט אויף ייִדיש, נישט זשאַרגאָן</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.קיין רעכטן קלאַנג, קיין רעכטן טאָן</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קיין איינציק וואָרט נישט און קיין סטיל</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.האָב איך פֿאַר ליבע, פֿאַר געפֿיל</a:t>
            </a:r>
          </a:p>
          <a:p>
            <a:pPr algn="r" rtl="0" lvl="0">
              <a:spcBef>
                <a:spcPts val="0"/>
              </a:spcBef>
              <a:buNone/>
            </a:pPr>
            <a:r>
              <a:rPr sz="3600" lang="en">
                <a:latin typeface="Times New Roman"/>
                <a:ea typeface="Times New Roman"/>
                <a:cs typeface="Times New Roman"/>
                <a:sym typeface="Times New Roman"/>
              </a:rPr>
              <a:t>&lt;...&gt;</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y="0" x="0"/>
          <a:ext cy="0" cx="0"/>
          <a:chOff y="0" x="0"/>
          <a:chExt cy="0" cx="0"/>
        </a:xfrm>
      </p:grpSpPr>
      <p:sp>
        <p:nvSpPr>
          <p:cNvPr id="304" name="Shape 304"/>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Clr>
                <a:schemeClr val="dk1"/>
              </a:buClr>
              <a:buSzPct val="30555"/>
              <a:buFont typeface="Arial"/>
              <a:buNone/>
            </a:pPr>
            <a:r>
              <a:rPr lang="en"/>
              <a:t>Ицхок Лейбуш Перец (1852-1915)</a:t>
            </a:r>
          </a:p>
          <a:p>
            <a:pPr lvl="0">
              <a:spcBef>
                <a:spcPts val="0"/>
              </a:spcBef>
              <a:buNone/>
            </a:pPr>
            <a:r>
              <a:rPr lang="en"/>
              <a:t>«Мониш» (1888) </a:t>
            </a:r>
          </a:p>
        </p:txBody>
      </p:sp>
      <p:sp>
        <p:nvSpPr>
          <p:cNvPr id="305" name="Shape 305"/>
          <p:cNvSpPr txBox="1"/>
          <p:nvPr>
            <p:ph idx="1" type="body"/>
          </p:nvPr>
        </p:nvSpPr>
        <p:spPr>
          <a:xfrm>
            <a:off y="1600200" x="457200"/>
            <a:ext cy="4967700" cx="8229600"/>
          </a:xfrm>
          <a:prstGeom prst="rect">
            <a:avLst/>
          </a:prstGeom>
        </p:spPr>
        <p:txBody>
          <a:bodyPr bIns="91425" rIns="91425" lIns="91425" tIns="91425" anchor="t" anchorCtr="0">
            <a:noAutofit/>
          </a:bodyPr>
          <a:lstStyle/>
          <a:p>
            <a:pPr algn="r" rtl="0" lvl="0" indent="-457200" marL="457200">
              <a:spcBef>
                <a:spcPts val="0"/>
              </a:spcBef>
              <a:buClr>
                <a:schemeClr val="dk1"/>
              </a:buClr>
              <a:buSzPct val="100000"/>
              <a:buFont typeface="Times New Roman"/>
              <a:buChar char="-"/>
            </a:pPr>
            <a:r>
              <a:rPr sz="3600" lang="en">
                <a:latin typeface="Times New Roman"/>
                <a:ea typeface="Times New Roman"/>
                <a:cs typeface="Times New Roman"/>
                <a:sym typeface="Times New Roman"/>
              </a:rPr>
              <a:t>אויף ייִדיש מאַך אַ קאָמפּלימענט</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:עס קומט אַרויס אָן פֿיס, אָן הענט</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!מײַן ליבע, זעלע, אָ, מײַן שעצל</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.עס האָט אַ טעם ווי לאַקרעץ־פּלעצל</a:t>
            </a:r>
          </a:p>
          <a:p>
            <a:pPr algn="r" rtl="0" lvl="0">
              <a:spcBef>
                <a:spcPts val="0"/>
              </a:spcBef>
              <a:buClr>
                <a:schemeClr val="dk1"/>
              </a:buClr>
              <a:buSzPct val="30555"/>
              <a:buFont typeface="Arial"/>
              <a:buNone/>
            </a:pPr>
            <a:r>
              <a:rPr sz="3600" lang="en">
                <a:latin typeface="Times New Roman"/>
                <a:ea typeface="Times New Roman"/>
                <a:cs typeface="Times New Roman"/>
                <a:sym typeface="Times New Roman"/>
              </a:rPr>
              <a:t>   -עס האָט קיין גײַסט, עס האָט קיין זאַלץ</a:t>
            </a:r>
          </a:p>
          <a:p>
            <a:pPr algn="r" lvl="0">
              <a:spcBef>
                <a:spcPts val="0"/>
              </a:spcBef>
              <a:buNone/>
            </a:pPr>
            <a:r>
              <a:rPr sz="3600" lang="en">
                <a:latin typeface="Times New Roman"/>
                <a:ea typeface="Times New Roman"/>
                <a:cs typeface="Times New Roman"/>
                <a:sym typeface="Times New Roman"/>
              </a:rPr>
              <a:t>.און שמעקט נאָך צו מיט גענדזן־שמאַלץ</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y="0" x="0"/>
          <a:ext cy="0" cx="0"/>
          <a:chOff y="0" x="0"/>
          <a:chExt cy="0" cx="0"/>
        </a:xfrm>
      </p:grpSpPr>
      <p:sp>
        <p:nvSpPr>
          <p:cNvPr id="310" name="Shape 310"/>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t/>
            </a:r>
            <a:endParaRPr/>
          </a:p>
        </p:txBody>
      </p:sp>
      <p:sp>
        <p:nvSpPr>
          <p:cNvPr id="311" name="Shape 311"/>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pic>
        <p:nvPicPr>
          <p:cNvPr id="312" name="Shape 312"/>
          <p:cNvPicPr preferRelativeResize="0"/>
          <p:nvPr/>
        </p:nvPicPr>
        <p:blipFill>
          <a:blip r:embed="rId3">
            <a:alphaModFix/>
          </a:blip>
          <a:stretch>
            <a:fillRect/>
          </a:stretch>
        </p:blipFill>
        <p:spPr>
          <a:xfrm>
            <a:off y="843727" x="817498"/>
            <a:ext cy="5158597" cx="3681900"/>
          </a:xfrm>
          <a:prstGeom prst="rect">
            <a:avLst/>
          </a:prstGeom>
          <a:noFill/>
          <a:ln>
            <a:noFill/>
          </a:ln>
        </p:spPr>
      </p:pic>
      <p:sp>
        <p:nvSpPr>
          <p:cNvPr id="313" name="Shape 313"/>
          <p:cNvSpPr txBox="1"/>
          <p:nvPr/>
        </p:nvSpPr>
        <p:spPr>
          <a:xfrm>
            <a:off y="1737975" x="3256775"/>
            <a:ext cy="454199" cx="454199"/>
          </a:xfrm>
          <a:prstGeom prst="rect">
            <a:avLst/>
          </a:prstGeom>
          <a:noFill/>
          <a:ln>
            <a:noFill/>
          </a:ln>
        </p:spPr>
        <p:txBody>
          <a:bodyPr bIns="91425" rIns="91425" lIns="91425" tIns="91425" anchor="t" anchorCtr="0">
            <a:noAutofit/>
          </a:bodyPr>
          <a:lstStyle/>
          <a:p>
            <a:pPr>
              <a:spcBef>
                <a:spcPts val="0"/>
              </a:spcBef>
              <a:buNone/>
            </a:pPr>
            <a:r>
              <a:t/>
            </a:r>
            <a:endParaRPr/>
          </a:p>
        </p:txBody>
      </p:sp>
      <p:pic>
        <p:nvPicPr>
          <p:cNvPr id="314" name="Shape 314"/>
          <p:cNvPicPr preferRelativeResize="0"/>
          <p:nvPr/>
        </p:nvPicPr>
        <p:blipFill>
          <a:blip r:embed="rId4">
            <a:alphaModFix/>
          </a:blip>
          <a:stretch>
            <a:fillRect/>
          </a:stretch>
        </p:blipFill>
        <p:spPr>
          <a:xfrm>
            <a:off y="720250" x="5004897"/>
            <a:ext cy="5652374" cx="3681899"/>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y="0" x="0"/>
          <a:ext cy="0" cx="0"/>
          <a:chOff y="0" x="0"/>
          <a:chExt cy="0" cx="0"/>
        </a:xfrm>
      </p:grpSpPr>
      <p:sp>
        <p:nvSpPr>
          <p:cNvPr id="319" name="Shape 319"/>
          <p:cNvSpPr txBox="1"/>
          <p:nvPr>
            <p:ph type="title"/>
          </p:nvPr>
        </p:nvSpPr>
        <p:spPr>
          <a:xfrm>
            <a:off y="274637" x="457200"/>
            <a:ext cy="1143299" cx="8229600"/>
          </a:xfrm>
          <a:prstGeom prst="rect">
            <a:avLst/>
          </a:prstGeom>
        </p:spPr>
        <p:txBody>
          <a:bodyPr bIns="91425" rIns="91425" lIns="91425" tIns="91425" anchor="b" anchorCtr="0">
            <a:noAutofit/>
          </a:bodyPr>
          <a:lstStyle/>
          <a:p>
            <a:pPr rtl="0">
              <a:spcBef>
                <a:spcPts val="0"/>
              </a:spcBef>
              <a:buNone/>
            </a:pPr>
            <a:r>
              <a:rPr lang="en"/>
              <a:t>С. Дубнов.</a:t>
            </a:r>
          </a:p>
          <a:p>
            <a:pPr lvl="0">
              <a:spcBef>
                <a:spcPts val="0"/>
              </a:spcBef>
              <a:buNone/>
            </a:pPr>
            <a:r>
              <a:rPr lang="en"/>
              <a:t>“От жаргона к идишу” (1929)</a:t>
            </a:r>
          </a:p>
        </p:txBody>
      </p:sp>
      <p:sp>
        <p:nvSpPr>
          <p:cNvPr id="320" name="Shape 32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
              <a:t>“В молодые годы мне выпало стоять у колыбели нашей новой литературы и еврейского народного языка, а потом следить, как маленький ребенок, которого тогда называли “жаргон”, вырос и обрел свое истинное имя: идиш</a:t>
            </a:r>
          </a:p>
          <a:p>
            <a:pPr>
              <a:spcBef>
                <a:spcPts val="0"/>
              </a:spcBef>
              <a:buNone/>
            </a:pPr>
            <a:r>
              <a:rPr lang="en"/>
              <a:t>… Еврейский язык вышел из дальних закоулков нашей литературы и занял в ней достойное место на виду”.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y="0" x="0"/>
          <a:ext cy="0" cx="0"/>
          <a:chOff y="0" x="0"/>
          <a:chExt cy="0" cx="0"/>
        </a:xfrm>
      </p:grpSpPr>
      <p:sp>
        <p:nvSpPr>
          <p:cNvPr id="325" name="Shape 325"/>
          <p:cNvSpPr txBox="1"/>
          <p:nvPr>
            <p:ph type="title"/>
          </p:nvPr>
        </p:nvSpPr>
        <p:spPr>
          <a:xfrm>
            <a:off y="274646" x="457200"/>
            <a:ext cy="789900" cx="8229600"/>
          </a:xfrm>
          <a:prstGeom prst="rect">
            <a:avLst/>
          </a:prstGeom>
        </p:spPr>
        <p:txBody>
          <a:bodyPr bIns="91425" rIns="91425" lIns="91425" tIns="91425" anchor="b" anchorCtr="0">
            <a:noAutofit/>
          </a:bodyPr>
          <a:lstStyle/>
          <a:p>
            <a:pPr>
              <a:spcBef>
                <a:spcPts val="0"/>
              </a:spcBef>
              <a:buNone/>
            </a:pPr>
            <a:r>
              <a:rPr lang="en"/>
              <a:t>От жаргона к идишу</a:t>
            </a:r>
          </a:p>
        </p:txBody>
      </p:sp>
      <p:sp>
        <p:nvSpPr>
          <p:cNvPr id="326" name="Shape 326"/>
          <p:cNvSpPr txBox="1"/>
          <p:nvPr>
            <p:ph idx="1" type="body"/>
          </p:nvPr>
        </p:nvSpPr>
        <p:spPr>
          <a:xfrm>
            <a:off y="1597075" x="457200"/>
            <a:ext cy="4845300" cx="8229600"/>
          </a:xfrm>
          <a:prstGeom prst="rect">
            <a:avLst/>
          </a:prstGeom>
        </p:spPr>
        <p:txBody>
          <a:bodyPr bIns="91425" rIns="91425" lIns="91425" tIns="91425" anchor="t" anchorCtr="0">
            <a:noAutofit/>
          </a:bodyPr>
          <a:lstStyle/>
          <a:p>
            <a:pPr rtl="0">
              <a:spcBef>
                <a:spcPts val="0"/>
              </a:spcBef>
              <a:buNone/>
            </a:pPr>
            <a:r>
              <a:rPr lang="en"/>
              <a:t>Leo Wiener. The history of Yiddish Literature in the Nineteenth Century. NY, 1899.</a:t>
            </a:r>
          </a:p>
          <a:p>
            <a:pPr rtl="0">
              <a:spcBef>
                <a:spcPts val="0"/>
              </a:spcBef>
              <a:buNone/>
            </a:pPr>
            <a:r>
              <a:rPr lang="en"/>
              <a:t>“</a:t>
            </a:r>
            <a:r>
              <a:rPr lang="en">
                <a:latin typeface="Times New Roman"/>
                <a:ea typeface="Times New Roman"/>
                <a:cs typeface="Times New Roman"/>
                <a:sym typeface="Times New Roman"/>
              </a:rPr>
              <a:t>A SUGGESTION to write the present book reached me in the spring of 1898. At that time my library contained several hundreds of volumes of the best Judeo-German (Yiddish) literature … The purpose of this work will be attained if it throws some light on the mental attitude of a people whose literature is less known to the world than that of the Gypsy, the Malay, or the North American Indian.</a:t>
            </a:r>
            <a:r>
              <a:rPr sz="3200" lang="en"/>
              <a:t>”</a:t>
            </a:r>
          </a:p>
          <a:p>
            <a:pPr rtl="0" lvl="0">
              <a:spcBef>
                <a:spcPts val="0"/>
              </a:spcBef>
              <a:buNone/>
            </a:pPr>
            <a:r>
              <a:t/>
            </a:r>
            <a:endParaRPr sz="3200"/>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y="0" x="0"/>
          <a:ext cy="0" cx="0"/>
          <a:chOff y="0" x="0"/>
          <a:chExt cy="0" cx="0"/>
        </a:xfrm>
      </p:grpSpPr>
      <p:sp>
        <p:nvSpPr>
          <p:cNvPr id="331" name="Shape 331"/>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От жаргона к идишу</a:t>
            </a:r>
          </a:p>
        </p:txBody>
      </p:sp>
      <p:sp>
        <p:nvSpPr>
          <p:cNvPr id="332" name="Shape 33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sz="3600" lang="en"/>
              <a:t>1905 г.</a:t>
            </a:r>
          </a:p>
          <a:p>
            <a:pPr rtl="0" lvl="0" indent="-457200" marL="457200">
              <a:spcBef>
                <a:spcPts val="0"/>
              </a:spcBef>
              <a:buClr>
                <a:schemeClr val="dk1"/>
              </a:buClr>
              <a:buSzPct val="100000"/>
              <a:buFont typeface="Arial"/>
              <a:buChar char="-"/>
            </a:pPr>
            <a:r>
              <a:rPr sz="3600" lang="en"/>
              <a:t>Шмуэл Нигер (1883-1955)</a:t>
            </a:r>
          </a:p>
          <a:p>
            <a:pPr rtl="0" lvl="0" indent="-457200" marL="457200">
              <a:spcBef>
                <a:spcPts val="0"/>
              </a:spcBef>
              <a:buClr>
                <a:schemeClr val="dk1"/>
              </a:buClr>
              <a:buSzPct val="100000"/>
              <a:buFont typeface="Arial"/>
              <a:buChar char="-"/>
            </a:pPr>
            <a:r>
              <a:rPr sz="3600" lang="en"/>
              <a:t>Бер Борохов (1881-1917)</a:t>
            </a:r>
            <a:br>
              <a:rPr sz="3600" lang="en"/>
            </a:br>
            <a:r>
              <a:rPr sz="3600" lang="en"/>
              <a:t>“Задачи еврейской филологии” (1913)</a:t>
            </a:r>
          </a:p>
          <a:p>
            <a:pPr rtl="0" lvl="0" indent="-457200" marL="457200">
              <a:spcBef>
                <a:spcPts val="0"/>
              </a:spcBef>
              <a:buClr>
                <a:schemeClr val="dk1"/>
              </a:buClr>
              <a:buSzPct val="100000"/>
              <a:buFont typeface="Arial"/>
              <a:buChar char="-"/>
            </a:pPr>
            <a:r>
              <a:rPr sz="3600" lang="en"/>
              <a:t>Нохем Штиф (1879-1933)</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y="0" x="0"/>
          <a:ext cy="0" cx="0"/>
          <a:chOff y="0" x="0"/>
          <a:chExt cy="0" cx="0"/>
        </a:xfrm>
      </p:grpSpPr>
      <p:sp>
        <p:nvSpPr>
          <p:cNvPr id="337" name="Shape 337"/>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От жаргона к идишу</a:t>
            </a:r>
          </a:p>
        </p:txBody>
      </p:sp>
      <p:sp>
        <p:nvSpPr>
          <p:cNvPr id="338" name="Shape 33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sz="3600" lang="en"/>
              <a:t>1905 г.</a:t>
            </a:r>
          </a:p>
          <a:p>
            <a:pPr rtl="0" lvl="0" indent="-457200" marL="457200">
              <a:spcBef>
                <a:spcPts val="0"/>
              </a:spcBef>
              <a:buClr>
                <a:schemeClr val="dk1"/>
              </a:buClr>
              <a:buSzPct val="100000"/>
              <a:buFont typeface="Arial"/>
              <a:buChar char="-"/>
            </a:pPr>
            <a:r>
              <a:rPr sz="3600" lang="en"/>
              <a:t>Шмуэл Нигер (1883-1955)</a:t>
            </a:r>
          </a:p>
          <a:p>
            <a:pPr rtl="0" lvl="0" indent="-457200" marL="457200">
              <a:spcBef>
                <a:spcPts val="0"/>
              </a:spcBef>
              <a:buClr>
                <a:schemeClr val="dk1"/>
              </a:buClr>
              <a:buSzPct val="100000"/>
              <a:buFont typeface="Arial"/>
              <a:buChar char="-"/>
            </a:pPr>
            <a:r>
              <a:rPr sz="3600" lang="en"/>
              <a:t>Бер Борохов (1881-1917)</a:t>
            </a:r>
            <a:br>
              <a:rPr sz="3600" lang="en"/>
            </a:br>
            <a:r>
              <a:rPr sz="3600" lang="en"/>
              <a:t>“Задачи еврейской филологии” (1913)</a:t>
            </a:r>
          </a:p>
          <a:p>
            <a:pPr rtl="0" lvl="0" indent="-457200" marL="457200">
              <a:spcBef>
                <a:spcPts val="0"/>
              </a:spcBef>
              <a:buClr>
                <a:schemeClr val="dk1"/>
              </a:buClr>
              <a:buSzPct val="100000"/>
              <a:buFont typeface="Arial"/>
              <a:buChar char="-"/>
            </a:pPr>
            <a:r>
              <a:rPr sz="3600" lang="en"/>
              <a:t>Нохем Штиф (1879-1933)</a:t>
            </a:r>
          </a:p>
          <a:p>
            <a:pPr rtl="0" lvl="0" indent="-457200" marL="457200">
              <a:spcBef>
                <a:spcPts val="0"/>
              </a:spcBef>
              <a:buClr>
                <a:schemeClr val="dk1"/>
              </a:buClr>
              <a:buSzPct val="100000"/>
              <a:buFont typeface="Arial"/>
              <a:buChar char="-"/>
            </a:pPr>
            <a:r>
              <a:rPr sz="3600" lang="en"/>
              <a:t>Матес Мизеш </a:t>
            </a:r>
          </a:p>
          <a:p>
            <a:pPr rtl="0" lvl="0" indent="-457200" marL="457200">
              <a:spcBef>
                <a:spcPts val="0"/>
              </a:spcBef>
              <a:buClr>
                <a:schemeClr val="dk1"/>
              </a:buClr>
              <a:buSzPct val="100000"/>
              <a:buFont typeface="Arial"/>
              <a:buChar char="-"/>
            </a:pPr>
            <a:r>
              <a:rPr sz="3600" lang="en"/>
              <a:t>Носн Бирнбаум</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Верхне- и нижне-</a:t>
            </a:r>
          </a:p>
        </p:txBody>
      </p:sp>
      <p:sp>
        <p:nvSpPr>
          <p:cNvPr id="56" name="Shape 56"/>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pic>
        <p:nvPicPr>
          <p:cNvPr id="57" name="Shape 57"/>
          <p:cNvPicPr preferRelativeResize="0"/>
          <p:nvPr/>
        </p:nvPicPr>
        <p:blipFill>
          <a:blip r:embed="rId3">
            <a:alphaModFix/>
          </a:blip>
          <a:stretch>
            <a:fillRect/>
          </a:stretch>
        </p:blipFill>
        <p:spPr>
          <a:xfrm>
            <a:off y="1600200" x="1827462"/>
            <a:ext cy="4967700" cx="5489062"/>
          </a:xfrm>
          <a:prstGeom prst="rect">
            <a:avLst/>
          </a:prstGeom>
          <a:noFill/>
          <a:ln>
            <a:noFill/>
          </a:ln>
        </p:spPr>
      </p:pic>
      <p:sp>
        <p:nvSpPr>
          <p:cNvPr id="58" name="Shape 58"/>
          <p:cNvSpPr/>
          <p:nvPr/>
        </p:nvSpPr>
        <p:spPr>
          <a:xfrm>
            <a:off y="4587675" x="4352775"/>
            <a:ext cy="454199" cx="642000"/>
          </a:xfrm>
          <a:prstGeom prst="ellipse">
            <a:avLst/>
          </a:prstGeom>
          <a:noFill/>
          <a:ln w="7620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59" name="Shape 59"/>
          <p:cNvSpPr/>
          <p:nvPr/>
        </p:nvSpPr>
        <p:spPr>
          <a:xfrm>
            <a:off y="4035500" x="4352775"/>
            <a:ext cy="454199" cx="642000"/>
          </a:xfrm>
          <a:prstGeom prst="ellipse">
            <a:avLst/>
          </a:prstGeom>
          <a:noFill/>
          <a:ln w="76200" cap="flat">
            <a:solidFill>
              <a:srgbClr val="4A86E8"/>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1000"/>
                                        <p:tgtEl>
                                          <p:spTgt spid="59"/>
                                        </p:tgtEl>
                                      </p:cBhvr>
                                    </p:animEffect>
                                  </p:childTnLst>
                                </p:cTn>
                              </p:par>
                              <p:par>
                                <p:cTn presetID="10" fill="hold" presetSubtype="0" presetClass="entr"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y="0" x="0"/>
          <a:ext cy="0" cx="0"/>
          <a:chOff y="0" x="0"/>
          <a:chExt cy="0" cx="0"/>
        </a:xfrm>
      </p:grpSpPr>
      <p:sp>
        <p:nvSpPr>
          <p:cNvPr id="343" name="Shape 343"/>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От жаргона к идишу</a:t>
            </a:r>
          </a:p>
        </p:txBody>
      </p:sp>
      <p:sp>
        <p:nvSpPr>
          <p:cNvPr id="344" name="Shape 34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520700" marL="457200">
              <a:spcBef>
                <a:spcPts val="0"/>
              </a:spcBef>
              <a:buClr>
                <a:schemeClr val="dk1"/>
              </a:buClr>
              <a:buSzPct val="100000"/>
              <a:buFont typeface="Arial"/>
              <a:buChar char="-"/>
            </a:pPr>
            <a:r>
              <a:rPr sz="4600" lang="en"/>
              <a:t>1908 г. - Черновицкая конференция</a:t>
            </a:r>
          </a:p>
          <a:p>
            <a:pPr rtl="0">
              <a:spcBef>
                <a:spcPts val="0"/>
              </a:spcBef>
              <a:buNone/>
            </a:pPr>
            <a:r>
              <a:t/>
            </a:r>
            <a:endParaRPr sz="4600"/>
          </a:p>
          <a:p>
            <a:pPr lvl="0" indent="-520700" marL="457200">
              <a:spcBef>
                <a:spcPts val="0"/>
              </a:spcBef>
              <a:buClr>
                <a:schemeClr val="dk1"/>
              </a:buClr>
              <a:buSzPct val="100000"/>
              <a:buFont typeface="Arial"/>
              <a:buChar char="-"/>
            </a:pPr>
            <a:r>
              <a:rPr sz="4600" lang="en"/>
              <a:t>Наследие 1905 г. - “Политико-филологические журналы”</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y="0" x="0"/>
          <a:ext cy="0" cx="0"/>
          <a:chOff y="0" x="0"/>
          <a:chExt cy="0" cx="0"/>
        </a:xfrm>
      </p:grpSpPr>
      <p:sp>
        <p:nvSpPr>
          <p:cNvPr id="349" name="Shape 349"/>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t/>
            </a:r>
            <a:endParaRPr/>
          </a:p>
        </p:txBody>
      </p:sp>
      <p:sp>
        <p:nvSpPr>
          <p:cNvPr id="350" name="Shape 35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sz="4800" lang="en"/>
              <a:t>Споры</a:t>
            </a:r>
          </a:p>
          <a:p>
            <a:pPr rtl="0">
              <a:spcBef>
                <a:spcPts val="0"/>
              </a:spcBef>
              <a:buNone/>
            </a:pPr>
            <a:r>
              <a:rPr sz="4800" lang="en"/>
              <a:t>о проис-</a:t>
            </a:r>
          </a:p>
          <a:p>
            <a:pPr rtl="0">
              <a:spcBef>
                <a:spcPts val="0"/>
              </a:spcBef>
              <a:buNone/>
            </a:pPr>
            <a:r>
              <a:rPr sz="4800" lang="en"/>
              <a:t>хождении</a:t>
            </a:r>
          </a:p>
          <a:p>
            <a:pPr rtl="0">
              <a:spcBef>
                <a:spcPts val="0"/>
              </a:spcBef>
              <a:buNone/>
            </a:pPr>
            <a:r>
              <a:rPr sz="4800" lang="en"/>
              <a:t>идиша:</a:t>
            </a:r>
          </a:p>
          <a:p>
            <a:pPr rtl="0" lvl="0">
              <a:spcBef>
                <a:spcPts val="0"/>
              </a:spcBef>
              <a:buNone/>
            </a:pPr>
            <a:r>
              <a:rPr sz="4800" lang="en"/>
              <a:t>Идишизм</a:t>
            </a:r>
          </a:p>
          <a:p>
            <a:pPr lvl="0">
              <a:spcBef>
                <a:spcPts val="0"/>
              </a:spcBef>
              <a:buNone/>
            </a:pPr>
            <a:r>
              <a:t/>
            </a:r>
            <a:endParaRPr sz="4800"/>
          </a:p>
        </p:txBody>
      </p:sp>
      <p:pic>
        <p:nvPicPr>
          <p:cNvPr id="351" name="Shape 351"/>
          <p:cNvPicPr preferRelativeResize="0"/>
          <p:nvPr/>
        </p:nvPicPr>
        <p:blipFill>
          <a:blip r:embed="rId3">
            <a:alphaModFix/>
          </a:blip>
          <a:stretch>
            <a:fillRect/>
          </a:stretch>
        </p:blipFill>
        <p:spPr>
          <a:xfrm>
            <a:off y="582975" x="3491625"/>
            <a:ext cy="5914900" cx="5551023"/>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y="0" x="0"/>
          <a:ext cy="0" cx="0"/>
          <a:chOff y="0" x="0"/>
          <a:chExt cy="0" cx="0"/>
        </a:xfrm>
      </p:grpSpPr>
      <p:sp>
        <p:nvSpPr>
          <p:cNvPr id="356" name="Shape 356"/>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Leo Wiener</a:t>
            </a:r>
          </a:p>
        </p:txBody>
      </p:sp>
      <p:sp>
        <p:nvSpPr>
          <p:cNvPr id="357" name="Shape 357"/>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rPr sz="3200" lang="en">
                <a:latin typeface="Times New Roman"/>
                <a:ea typeface="Times New Roman"/>
                <a:cs typeface="Times New Roman"/>
                <a:sym typeface="Times New Roman"/>
              </a:rPr>
              <a:t>“... The vowels are nearly all short, so that </a:t>
            </a:r>
            <a:r>
              <a:rPr sz="3200" lang="en" i="1">
                <a:latin typeface="Times New Roman"/>
                <a:ea typeface="Times New Roman"/>
                <a:cs typeface="Times New Roman"/>
                <a:sym typeface="Times New Roman"/>
              </a:rPr>
              <a:t>ü</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ie</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i</a:t>
            </a:r>
            <a:r>
              <a:rPr sz="3200" lang="en">
                <a:latin typeface="Times New Roman"/>
                <a:ea typeface="Times New Roman"/>
                <a:cs typeface="Times New Roman"/>
                <a:sym typeface="Times New Roman"/>
              </a:rPr>
              <a:t> are equal to German </a:t>
            </a:r>
            <a:r>
              <a:rPr sz="3200" lang="en" i="1">
                <a:latin typeface="Times New Roman"/>
                <a:ea typeface="Times New Roman"/>
                <a:cs typeface="Times New Roman"/>
                <a:sym typeface="Times New Roman"/>
              </a:rPr>
              <a:t>i</a:t>
            </a:r>
            <a:r>
              <a:rPr sz="3200" lang="en">
                <a:latin typeface="Times New Roman"/>
                <a:ea typeface="Times New Roman"/>
                <a:cs typeface="Times New Roman"/>
                <a:sym typeface="Times New Roman"/>
              </a:rPr>
              <a:t>; similarly </a:t>
            </a:r>
            <a:r>
              <a:rPr sz="3200" lang="en" i="1">
                <a:latin typeface="Times New Roman"/>
                <a:ea typeface="Times New Roman"/>
                <a:cs typeface="Times New Roman"/>
                <a:sym typeface="Times New Roman"/>
              </a:rPr>
              <a:t>ä</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ö</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eh</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ee</a:t>
            </a:r>
            <a:r>
              <a:rPr sz="3200" lang="en">
                <a:latin typeface="Times New Roman"/>
                <a:ea typeface="Times New Roman"/>
                <a:cs typeface="Times New Roman"/>
                <a:sym typeface="Times New Roman"/>
              </a:rPr>
              <a:t> are like German short </a:t>
            </a:r>
            <a:r>
              <a:rPr sz="3200" lang="en" i="1">
                <a:latin typeface="Times New Roman"/>
                <a:ea typeface="Times New Roman"/>
                <a:cs typeface="Times New Roman"/>
                <a:sym typeface="Times New Roman"/>
              </a:rPr>
              <a:t>e</a:t>
            </a:r>
            <a:r>
              <a:rPr sz="3200" lang="en">
                <a:latin typeface="Times New Roman"/>
                <a:ea typeface="Times New Roman"/>
                <a:cs typeface="Times New Roman"/>
                <a:sym typeface="Times New Roman"/>
              </a:rPr>
              <a:t>. The German long </a:t>
            </a:r>
            <a:r>
              <a:rPr sz="3200" lang="en" i="1">
                <a:latin typeface="Times New Roman"/>
                <a:ea typeface="Times New Roman"/>
                <a:cs typeface="Times New Roman"/>
                <a:sym typeface="Times New Roman"/>
              </a:rPr>
              <a:t>e</a:t>
            </a:r>
            <a:r>
              <a:rPr sz="3200" lang="en">
                <a:latin typeface="Times New Roman"/>
                <a:ea typeface="Times New Roman"/>
                <a:cs typeface="Times New Roman"/>
                <a:sym typeface="Times New Roman"/>
              </a:rPr>
              <a:t> is represented by </a:t>
            </a:r>
            <a:r>
              <a:rPr sz="3200" lang="en" i="1">
                <a:latin typeface="Times New Roman"/>
                <a:ea typeface="Times New Roman"/>
                <a:cs typeface="Times New Roman"/>
                <a:sym typeface="Times New Roman"/>
              </a:rPr>
              <a:t>ē</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oe</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ae</a:t>
            </a:r>
            <a:r>
              <a:rPr sz="3200" lang="en">
                <a:latin typeface="Times New Roman"/>
                <a:ea typeface="Times New Roman"/>
                <a:cs typeface="Times New Roman"/>
                <a:sym typeface="Times New Roman"/>
              </a:rPr>
              <a:t>, and in Slavic and Hebrew words also by </a:t>
            </a:r>
            <a:r>
              <a:rPr sz="3200" lang="en" i="1">
                <a:latin typeface="Times New Roman"/>
                <a:ea typeface="Times New Roman"/>
                <a:cs typeface="Times New Roman"/>
                <a:sym typeface="Times New Roman"/>
              </a:rPr>
              <a:t>ee</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Ei</a:t>
            </a:r>
            <a:r>
              <a:rPr sz="3200" lang="en">
                <a:latin typeface="Times New Roman"/>
                <a:ea typeface="Times New Roman"/>
                <a:cs typeface="Times New Roman"/>
                <a:sym typeface="Times New Roman"/>
              </a:rPr>
              <a:t> and </a:t>
            </a:r>
            <a:r>
              <a:rPr sz="3200" lang="en" i="1">
                <a:latin typeface="Times New Roman"/>
                <a:ea typeface="Times New Roman"/>
                <a:cs typeface="Times New Roman"/>
                <a:sym typeface="Times New Roman"/>
              </a:rPr>
              <a:t>eu</a:t>
            </a:r>
            <a:r>
              <a:rPr sz="3200" lang="en">
                <a:latin typeface="Times New Roman"/>
                <a:ea typeface="Times New Roman"/>
                <a:cs typeface="Times New Roman"/>
                <a:sym typeface="Times New Roman"/>
              </a:rPr>
              <a:t> are pronounced like German </a:t>
            </a:r>
            <a:r>
              <a:rPr sz="3200" lang="en" i="1">
                <a:latin typeface="Times New Roman"/>
                <a:ea typeface="Times New Roman"/>
                <a:cs typeface="Times New Roman"/>
                <a:sym typeface="Times New Roman"/>
              </a:rPr>
              <a:t>ei</a:t>
            </a:r>
            <a:r>
              <a:rPr sz="3200" lang="en">
                <a:latin typeface="Times New Roman"/>
                <a:ea typeface="Times New Roman"/>
                <a:cs typeface="Times New Roman"/>
                <a:sym typeface="Times New Roman"/>
              </a:rPr>
              <a:t> in </a:t>
            </a:r>
            <a:r>
              <a:rPr sz="3200" lang="en" i="1">
                <a:latin typeface="Times New Roman"/>
                <a:ea typeface="Times New Roman"/>
                <a:cs typeface="Times New Roman"/>
                <a:sym typeface="Times New Roman"/>
              </a:rPr>
              <a:t>mein</a:t>
            </a:r>
            <a:r>
              <a:rPr sz="3200" lang="en">
                <a:latin typeface="Times New Roman"/>
                <a:ea typeface="Times New Roman"/>
                <a:cs typeface="Times New Roman"/>
                <a:sym typeface="Times New Roman"/>
              </a:rPr>
              <a:t>, while </a:t>
            </a:r>
            <a:r>
              <a:rPr sz="3200" lang="en" i="1">
                <a:latin typeface="Times New Roman"/>
                <a:ea typeface="Times New Roman"/>
                <a:cs typeface="Times New Roman"/>
                <a:sym typeface="Times New Roman"/>
              </a:rPr>
              <a:t>ēi</a:t>
            </a:r>
            <a:r>
              <a:rPr sz="3200" lang="en">
                <a:latin typeface="Times New Roman"/>
                <a:ea typeface="Times New Roman"/>
                <a:cs typeface="Times New Roman"/>
                <a:sym typeface="Times New Roman"/>
              </a:rPr>
              <a:t> is equal to German </a:t>
            </a:r>
            <a:r>
              <a:rPr sz="3200" lang="en" i="1">
                <a:latin typeface="Times New Roman"/>
                <a:ea typeface="Times New Roman"/>
                <a:cs typeface="Times New Roman"/>
                <a:sym typeface="Times New Roman"/>
              </a:rPr>
              <a:t>ee</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ā</a:t>
            </a:r>
            <a:r>
              <a:rPr sz="3200" lang="en">
                <a:latin typeface="Times New Roman"/>
                <a:ea typeface="Times New Roman"/>
                <a:cs typeface="Times New Roman"/>
                <a:sym typeface="Times New Roman"/>
              </a:rPr>
              <a:t> and </a:t>
            </a:r>
            <a:r>
              <a:rPr sz="3200" lang="en" i="1">
                <a:latin typeface="Times New Roman"/>
                <a:ea typeface="Times New Roman"/>
                <a:cs typeface="Times New Roman"/>
                <a:sym typeface="Times New Roman"/>
              </a:rPr>
              <a:t>o</a:t>
            </a:r>
            <a:r>
              <a:rPr sz="3200" lang="en">
                <a:latin typeface="Times New Roman"/>
                <a:ea typeface="Times New Roman"/>
                <a:cs typeface="Times New Roman"/>
                <a:sym typeface="Times New Roman"/>
              </a:rPr>
              <a:t> are German short </a:t>
            </a:r>
            <a:r>
              <a:rPr sz="3200" lang="en" i="1">
                <a:latin typeface="Times New Roman"/>
                <a:ea typeface="Times New Roman"/>
                <a:cs typeface="Times New Roman"/>
                <a:sym typeface="Times New Roman"/>
              </a:rPr>
              <a:t>o</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au</a:t>
            </a:r>
            <a:r>
              <a:rPr sz="3200" lang="en">
                <a:latin typeface="Times New Roman"/>
                <a:ea typeface="Times New Roman"/>
                <a:cs typeface="Times New Roman"/>
                <a:sym typeface="Times New Roman"/>
              </a:rPr>
              <a:t> sounds more like German </a:t>
            </a:r>
            <a:r>
              <a:rPr sz="3200" lang="en" i="1">
                <a:latin typeface="Times New Roman"/>
                <a:ea typeface="Times New Roman"/>
                <a:cs typeface="Times New Roman"/>
                <a:sym typeface="Times New Roman"/>
              </a:rPr>
              <a:t>ou</a:t>
            </a:r>
            <a:r>
              <a:rPr sz="3200" lang="en">
                <a:latin typeface="Times New Roman"/>
                <a:ea typeface="Times New Roman"/>
                <a:cs typeface="Times New Roman"/>
                <a:sym typeface="Times New Roman"/>
              </a:rPr>
              <a:t>, and </a:t>
            </a:r>
            <a:r>
              <a:rPr sz="3200" lang="en" i="1">
                <a:latin typeface="Times New Roman"/>
                <a:ea typeface="Times New Roman"/>
                <a:cs typeface="Times New Roman"/>
                <a:sym typeface="Times New Roman"/>
              </a:rPr>
              <a:t>äu</a:t>
            </a:r>
            <a:r>
              <a:rPr sz="3200" lang="en">
                <a:latin typeface="Times New Roman"/>
                <a:ea typeface="Times New Roman"/>
                <a:cs typeface="Times New Roman"/>
                <a:sym typeface="Times New Roman"/>
              </a:rPr>
              <a:t> and </a:t>
            </a:r>
            <a:r>
              <a:rPr sz="3200" lang="en" i="1">
                <a:latin typeface="Times New Roman"/>
                <a:ea typeface="Times New Roman"/>
                <a:cs typeface="Times New Roman"/>
                <a:sym typeface="Times New Roman"/>
              </a:rPr>
              <a:t>ō</a:t>
            </a:r>
            <a:r>
              <a:rPr sz="3200" lang="en">
                <a:latin typeface="Times New Roman"/>
                <a:ea typeface="Times New Roman"/>
                <a:cs typeface="Times New Roman"/>
                <a:sym typeface="Times New Roman"/>
              </a:rPr>
              <a:t> resemble German </a:t>
            </a:r>
            <a:r>
              <a:rPr sz="3200" lang="en" i="1">
                <a:latin typeface="Times New Roman"/>
                <a:ea typeface="Times New Roman"/>
                <a:cs typeface="Times New Roman"/>
                <a:sym typeface="Times New Roman"/>
              </a:rPr>
              <a:t>öi</a:t>
            </a:r>
            <a:r>
              <a:rPr sz="3200" lang="en">
                <a:latin typeface="Times New Roman"/>
                <a:ea typeface="Times New Roman"/>
                <a:cs typeface="Times New Roman"/>
                <a:sym typeface="Times New Roman"/>
              </a:rPr>
              <a:t>; </a:t>
            </a:r>
            <a:r>
              <a:rPr sz="3200" lang="en" i="1">
                <a:latin typeface="Times New Roman"/>
                <a:ea typeface="Times New Roman"/>
                <a:cs typeface="Times New Roman"/>
                <a:sym typeface="Times New Roman"/>
              </a:rPr>
              <a:t>aü</a:t>
            </a:r>
            <a:r>
              <a:rPr sz="3200" lang="en">
                <a:latin typeface="Times New Roman"/>
                <a:ea typeface="Times New Roman"/>
                <a:cs typeface="Times New Roman"/>
                <a:sym typeface="Times New Roman"/>
              </a:rPr>
              <a:t> is equal to German </a:t>
            </a:r>
            <a:r>
              <a:rPr sz="3200" lang="en" i="1">
                <a:latin typeface="Times New Roman"/>
                <a:ea typeface="Times New Roman"/>
                <a:cs typeface="Times New Roman"/>
                <a:sym typeface="Times New Roman"/>
              </a:rPr>
              <a:t>ai</a:t>
            </a:r>
            <a:r>
              <a:rPr sz="3200" lang="en">
                <a:latin typeface="Times New Roman"/>
                <a:ea typeface="Times New Roman"/>
                <a:cs typeface="Times New Roman"/>
                <a:sym typeface="Times New Roman"/>
              </a:rPr>
              <a:t>.”</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y="0" x="0"/>
          <a:ext cy="0" cx="0"/>
          <a:chOff y="0" x="0"/>
          <a:chExt cy="0" cx="0"/>
        </a:xfrm>
      </p:grpSpPr>
      <p:sp>
        <p:nvSpPr>
          <p:cNvPr id="362" name="Shape 362"/>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Орфография</a:t>
            </a:r>
          </a:p>
        </p:txBody>
      </p:sp>
      <p:sp>
        <p:nvSpPr>
          <p:cNvPr id="363" name="Shape 36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32352"/>
              <a:buFont typeface="Arial"/>
              <a:buNone/>
            </a:pPr>
            <a:r>
              <a:rPr sz="3400" lang="en">
                <a:latin typeface="Times New Roman"/>
                <a:ea typeface="Times New Roman"/>
                <a:cs typeface="Times New Roman"/>
                <a:sym typeface="Times New Roman"/>
              </a:rPr>
              <a:t>Фонология:</a:t>
            </a:r>
          </a:p>
          <a:p>
            <a:pPr rtl="0" lvl="0">
              <a:spcBef>
                <a:spcPts val="0"/>
              </a:spcBef>
              <a:buClr>
                <a:schemeClr val="dk1"/>
              </a:buClr>
              <a:buSzPct val="32352"/>
              <a:buFont typeface="Arial"/>
              <a:buNone/>
            </a:pPr>
            <a:r>
              <a:rPr sz="3400" lang="en">
                <a:latin typeface="Times New Roman"/>
                <a:ea typeface="Times New Roman"/>
                <a:cs typeface="Times New Roman"/>
                <a:sym typeface="Times New Roman"/>
              </a:rPr>
              <a:t>шва: kommen – קָאמֶען – קומען</a:t>
            </a:r>
          </a:p>
          <a:p>
            <a:pPr rtl="0" lvl="0">
              <a:spcBef>
                <a:spcPts val="0"/>
              </a:spcBef>
              <a:buClr>
                <a:schemeClr val="dk1"/>
              </a:buClr>
              <a:buSzPct val="32352"/>
              <a:buFont typeface="Arial"/>
              <a:buNone/>
            </a:pPr>
            <a:r>
              <a:rPr sz="3400" lang="en">
                <a:latin typeface="Times New Roman"/>
                <a:ea typeface="Times New Roman"/>
                <a:cs typeface="Times New Roman"/>
                <a:sym typeface="Times New Roman"/>
              </a:rPr>
              <a:t>h: ihm – אִיהְם – אים</a:t>
            </a:r>
          </a:p>
          <a:p>
            <a:pPr rtl="0" lvl="0">
              <a:spcBef>
                <a:spcPts val="0"/>
              </a:spcBef>
              <a:buClr>
                <a:schemeClr val="dk1"/>
              </a:buClr>
              <a:buSzPct val="32352"/>
              <a:buFont typeface="Arial"/>
              <a:buNone/>
            </a:pPr>
            <a:r>
              <a:rPr sz="3400" lang="en">
                <a:latin typeface="Times New Roman"/>
                <a:ea typeface="Times New Roman"/>
                <a:cs typeface="Times New Roman"/>
                <a:sym typeface="Times New Roman"/>
              </a:rPr>
              <a:t>умлауты: schöhn – שֶעהְן – שיין</a:t>
            </a:r>
          </a:p>
          <a:p>
            <a:pPr rtl="0" lvl="0">
              <a:spcBef>
                <a:spcPts val="0"/>
              </a:spcBef>
              <a:buClr>
                <a:schemeClr val="dk1"/>
              </a:buClr>
              <a:buSzPct val="32352"/>
              <a:buFont typeface="Arial"/>
              <a:buNone/>
            </a:pPr>
            <a:r>
              <a:rPr sz="3400" lang="en">
                <a:latin typeface="Times New Roman"/>
                <a:ea typeface="Times New Roman"/>
                <a:cs typeface="Times New Roman"/>
                <a:sym typeface="Times New Roman"/>
              </a:rPr>
              <a:t>dt: stadt – שְטַאדְט – שטאָט</a:t>
            </a:r>
          </a:p>
          <a:p>
            <a:pPr rtl="0" lvl="0">
              <a:spcBef>
                <a:spcPts val="0"/>
              </a:spcBef>
              <a:buClr>
                <a:schemeClr val="dk1"/>
              </a:buClr>
              <a:buSzPct val="32352"/>
              <a:buFont typeface="Arial"/>
              <a:buNone/>
            </a:pPr>
            <a:r>
              <a:rPr sz="3400" lang="en">
                <a:latin typeface="Times New Roman"/>
                <a:ea typeface="Times New Roman"/>
                <a:cs typeface="Times New Roman"/>
                <a:sym typeface="Times New Roman"/>
              </a:rPr>
              <a:t>Морфонология:</a:t>
            </a:r>
          </a:p>
          <a:p>
            <a:pPr rtl="0" lvl="0">
              <a:spcBef>
                <a:spcPts val="0"/>
              </a:spcBef>
              <a:buClr>
                <a:schemeClr val="dk1"/>
              </a:buClr>
              <a:buSzPct val="32352"/>
              <a:buFont typeface="Arial"/>
              <a:buNone/>
            </a:pPr>
            <a:r>
              <a:rPr sz="3400" lang="en">
                <a:latin typeface="Times New Roman"/>
                <a:ea typeface="Times New Roman"/>
                <a:cs typeface="Times New Roman"/>
                <a:sym typeface="Times New Roman"/>
              </a:rPr>
              <a:t>erzählen – עֶרְצֶעהְלֶען – דערציילן</a:t>
            </a:r>
          </a:p>
          <a:p>
            <a:pPr lvl="0">
              <a:spcBef>
                <a:spcPts val="0"/>
              </a:spcBef>
              <a:buNone/>
            </a:pPr>
            <a:r>
              <a:rPr sz="3400" lang="en">
                <a:latin typeface="Times New Roman"/>
                <a:ea typeface="Times New Roman"/>
                <a:cs typeface="Times New Roman"/>
                <a:sym typeface="Times New Roman"/>
              </a:rPr>
              <a:t>bekommen – בֶּעקָאמֶען – באַקומען</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y="0" x="0"/>
          <a:ext cy="0" cx="0"/>
          <a:chOff y="0" x="0"/>
          <a:chExt cy="0" cx="0"/>
        </a:xfrm>
      </p:grpSpPr>
      <p:sp>
        <p:nvSpPr>
          <p:cNvPr id="368" name="Shape 368"/>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Споры о стилистической норме</a:t>
            </a:r>
          </a:p>
        </p:txBody>
      </p:sp>
      <p:sp>
        <p:nvSpPr>
          <p:cNvPr id="369" name="Shape 36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533400" marL="457200">
              <a:spcBef>
                <a:spcPts val="0"/>
              </a:spcBef>
              <a:buClr>
                <a:schemeClr val="dk1"/>
              </a:buClr>
              <a:buSzPct val="100000"/>
              <a:buFont typeface="Arial"/>
              <a:buChar char="-"/>
            </a:pPr>
            <a:r>
              <a:rPr sz="4800" lang="en"/>
              <a:t>Советская лингвотехника</a:t>
            </a:r>
          </a:p>
          <a:p>
            <a:pPr lvl="0" indent="-533400" marL="457200">
              <a:spcBef>
                <a:spcPts val="0"/>
              </a:spcBef>
              <a:buClr>
                <a:schemeClr val="dk1"/>
              </a:buClr>
              <a:buSzPct val="100000"/>
              <a:buFont typeface="Arial"/>
              <a:buChar char="-"/>
            </a:pPr>
            <a:r>
              <a:rPr sz="4800" lang="en"/>
              <a:t>Ausbau</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Современный литературный немецкий как смешанный язык</a:t>
            </a:r>
          </a:p>
        </p:txBody>
      </p:sp>
      <p:sp>
        <p:nvSpPr>
          <p:cNvPr id="65" name="Shape 6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Современный литературный немецкий язык:</a:t>
            </a:r>
          </a:p>
          <a:p>
            <a:pPr rtl="0" lvl="1" indent="-381000" marL="914400">
              <a:spcBef>
                <a:spcPts val="0"/>
              </a:spcBef>
              <a:buClr>
                <a:schemeClr val="dk1"/>
              </a:buClr>
              <a:buSzPct val="80000"/>
              <a:buFont typeface="Courier New"/>
              <a:buChar char="o"/>
            </a:pPr>
            <a:r>
              <a:rPr lang="en"/>
              <a:t>восточносредненемецкая лексика и грамматика (Мартин Лютер)</a:t>
            </a:r>
          </a:p>
          <a:p>
            <a:pPr rtl="0" lvl="1" indent="-381000" marL="914400">
              <a:spcBef>
                <a:spcPts val="0"/>
              </a:spcBef>
              <a:buClr>
                <a:schemeClr val="dk1"/>
              </a:buClr>
              <a:buSzPct val="80000"/>
              <a:buFont typeface="Courier New"/>
              <a:buChar char="o"/>
            </a:pPr>
            <a:r>
              <a:rPr lang="en"/>
              <a:t>восточнофранкская фонология</a:t>
            </a:r>
          </a:p>
          <a:p>
            <a:pPr rtl="0" lvl="1" indent="-381000" marL="914400">
              <a:spcBef>
                <a:spcPts val="0"/>
              </a:spcBef>
              <a:buClr>
                <a:schemeClr val="dk1"/>
              </a:buClr>
              <a:buSzPct val="80000"/>
              <a:buFont typeface="Courier New"/>
              <a:buChar char="o"/>
            </a:pPr>
            <a:r>
              <a:rPr lang="en"/>
              <a:t>северонемецкая орфоэпи-</a:t>
            </a:r>
            <a:br>
              <a:rPr lang="en"/>
            </a:br>
            <a:r>
              <a:rPr lang="en"/>
              <a:t>ческая норма</a:t>
            </a:r>
          </a:p>
          <a:p>
            <a:pPr rtl="0" lvl="0">
              <a:spcBef>
                <a:spcPts val="0"/>
              </a:spcBef>
              <a:buNone/>
            </a:pPr>
            <a:r>
              <a:t/>
            </a:r>
            <a:endParaRPr/>
          </a:p>
          <a:p>
            <a:pPr lvl="0" indent="-419100" marL="457200">
              <a:spcBef>
                <a:spcPts val="0"/>
              </a:spcBef>
              <a:buClr>
                <a:schemeClr val="dk1"/>
              </a:buClr>
              <a:buSzPct val="100000"/>
              <a:buFont typeface="Arial"/>
              <a:buChar char="●"/>
            </a:pPr>
            <a:r>
              <a:rPr lang="en"/>
              <a:t>Ср. ситуацию в идише!</a:t>
            </a:r>
          </a:p>
        </p:txBody>
      </p:sp>
      <p:pic>
        <p:nvPicPr>
          <p:cNvPr id="66" name="Shape 66"/>
          <p:cNvPicPr preferRelativeResize="0"/>
          <p:nvPr/>
        </p:nvPicPr>
        <p:blipFill>
          <a:blip r:embed="rId3">
            <a:alphaModFix/>
          </a:blip>
          <a:stretch>
            <a:fillRect/>
          </a:stretch>
        </p:blipFill>
        <p:spPr>
          <a:xfrm>
            <a:off y="3013650" x="5952775"/>
            <a:ext cy="3554250" cx="27340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t/>
            </a:r>
            <a:endParaRPr/>
          </a:p>
        </p:txBody>
      </p:sp>
      <p:sp>
        <p:nvSpPr>
          <p:cNvPr id="72" name="Shape 72"/>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sp>
        <p:nvSpPr>
          <p:cNvPr id="73" name="Shape 73"/>
          <p:cNvSpPr/>
          <p:nvPr/>
        </p:nvSpPr>
        <p:spPr>
          <a:xfrm>
            <a:off y="1393525" x="360125"/>
            <a:ext cy="206699" cx="8326799"/>
          </a:xfrm>
          <a:prstGeom prst="rect">
            <a:avLst/>
          </a:prstGeom>
          <a:solidFill>
            <a:schemeClr val="lt1"/>
          </a:solidFill>
          <a:ln w="1905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4" name="Shape 74"/>
          <p:cNvSpPr/>
          <p:nvPr/>
        </p:nvSpPr>
        <p:spPr>
          <a:xfrm>
            <a:off y="6567900" x="408600"/>
            <a:ext cy="206699" cx="8326799"/>
          </a:xfrm>
          <a:prstGeom prst="rect">
            <a:avLst/>
          </a:prstGeom>
          <a:solidFill>
            <a:schemeClr val="lt1"/>
          </a:solidFill>
          <a:ln w="19050" cap="flat">
            <a:solidFill>
              <a:schemeClr val="l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75" name="Shape 75"/>
          <p:cNvPicPr preferRelativeResize="0"/>
          <p:nvPr/>
        </p:nvPicPr>
        <p:blipFill>
          <a:blip r:embed="rId3">
            <a:alphaModFix/>
          </a:blip>
          <a:stretch>
            <a:fillRect/>
          </a:stretch>
        </p:blipFill>
        <p:spPr>
          <a:xfrm>
            <a:off y="0" x="2104987"/>
            <a:ext cy="6858000" cx="4934036"/>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Основное различие — верхненемецкое передвижение согласных</a:t>
            </a:r>
          </a:p>
          <a:p>
            <a:pPr rtl="0" lvl="0" indent="-419100" marL="457200">
              <a:spcBef>
                <a:spcPts val="0"/>
              </a:spcBef>
              <a:buClr>
                <a:schemeClr val="dk1"/>
              </a:buClr>
              <a:buSzPct val="100000"/>
              <a:buFont typeface="Arial"/>
              <a:buChar char="●"/>
            </a:pPr>
            <a:r>
              <a:rPr lang="en" i="1"/>
              <a:t>p</a:t>
            </a:r>
            <a:r>
              <a:rPr lang="en"/>
              <a:t>, </a:t>
            </a:r>
            <a:r>
              <a:rPr lang="en" i="1"/>
              <a:t>t</a:t>
            </a:r>
            <a:r>
              <a:rPr lang="en"/>
              <a:t>, </a:t>
            </a:r>
            <a:r>
              <a:rPr lang="en" i="1"/>
              <a:t>k</a:t>
            </a:r>
            <a:r>
              <a:rPr lang="en"/>
              <a:t> &gt; </a:t>
            </a:r>
            <a:r>
              <a:rPr lang="en" i="1"/>
              <a:t>pf</a:t>
            </a:r>
            <a:r>
              <a:rPr lang="en"/>
              <a:t>, </a:t>
            </a:r>
            <a:r>
              <a:rPr lang="en" i="1"/>
              <a:t>z</a:t>
            </a:r>
            <a:r>
              <a:rPr lang="en"/>
              <a:t> [ts], </a:t>
            </a:r>
            <a:r>
              <a:rPr lang="en" i="1"/>
              <a:t>kh</a:t>
            </a:r>
            <a:r>
              <a:rPr lang="en"/>
              <a:t> (в начале слова)</a:t>
            </a:r>
          </a:p>
          <a:p>
            <a:pPr rtl="0" lvl="0" indent="-419100" marL="457200">
              <a:spcBef>
                <a:spcPts val="0"/>
              </a:spcBef>
              <a:buClr>
                <a:schemeClr val="dk1"/>
              </a:buClr>
              <a:buSzPct val="100000"/>
              <a:buFont typeface="Arial"/>
              <a:buChar char="●"/>
            </a:pPr>
            <a:r>
              <a:rPr lang="en" i="1"/>
              <a:t>pp</a:t>
            </a:r>
            <a:r>
              <a:rPr lang="en"/>
              <a:t>, </a:t>
            </a:r>
            <a:r>
              <a:rPr lang="en" i="1"/>
              <a:t>tt</a:t>
            </a:r>
            <a:r>
              <a:rPr lang="en"/>
              <a:t>, </a:t>
            </a:r>
            <a:r>
              <a:rPr lang="en" i="1"/>
              <a:t>kk</a:t>
            </a:r>
            <a:r>
              <a:rPr lang="en"/>
              <a:t> &gt; </a:t>
            </a:r>
            <a:r>
              <a:rPr lang="en" i="1"/>
              <a:t>pf</a:t>
            </a:r>
            <a:r>
              <a:rPr lang="en"/>
              <a:t>, </a:t>
            </a:r>
            <a:r>
              <a:rPr lang="en" i="1"/>
              <a:t>z</a:t>
            </a:r>
            <a:r>
              <a:rPr lang="en"/>
              <a:t> [ts], </a:t>
            </a:r>
            <a:r>
              <a:rPr lang="en" i="1"/>
              <a:t>kh</a:t>
            </a:r>
          </a:p>
          <a:p>
            <a:pPr rtl="0" lvl="0" indent="-419100" marL="457200">
              <a:spcBef>
                <a:spcPts val="0"/>
              </a:spcBef>
              <a:buClr>
                <a:schemeClr val="dk1"/>
              </a:buClr>
              <a:buSzPct val="100000"/>
              <a:buFont typeface="Arial"/>
              <a:buChar char="●"/>
            </a:pPr>
            <a:r>
              <a:rPr lang="en" i="1"/>
              <a:t>p</a:t>
            </a:r>
            <a:r>
              <a:rPr lang="en"/>
              <a:t>, </a:t>
            </a:r>
            <a:r>
              <a:rPr lang="en" i="1"/>
              <a:t>t</a:t>
            </a:r>
            <a:r>
              <a:rPr lang="en"/>
              <a:t>, </a:t>
            </a:r>
            <a:r>
              <a:rPr lang="en" i="1"/>
              <a:t>k</a:t>
            </a:r>
            <a:r>
              <a:rPr lang="en"/>
              <a:t> &gt; </a:t>
            </a:r>
            <a:r>
              <a:rPr lang="en" i="1"/>
              <a:t>f</a:t>
            </a:r>
            <a:r>
              <a:rPr lang="en"/>
              <a:t>, </a:t>
            </a:r>
            <a:r>
              <a:rPr lang="en" i="1"/>
              <a:t>s</a:t>
            </a:r>
            <a:r>
              <a:rPr lang="en"/>
              <a:t>, </a:t>
            </a:r>
            <a:r>
              <a:rPr lang="en" i="1"/>
              <a:t>ch</a:t>
            </a:r>
            <a:r>
              <a:rPr lang="en"/>
              <a:t> </a:t>
            </a:r>
          </a:p>
          <a:p>
            <a:pPr rtl="0" lvl="0" indent="-419100" marL="457200">
              <a:spcBef>
                <a:spcPts val="0"/>
              </a:spcBef>
              <a:buClr>
                <a:schemeClr val="dk1"/>
              </a:buClr>
              <a:buSzPct val="100000"/>
              <a:buFont typeface="Arial"/>
              <a:buChar char="●"/>
            </a:pPr>
            <a:r>
              <a:rPr lang="en" i="1"/>
              <a:t>b</a:t>
            </a:r>
            <a:r>
              <a:rPr lang="en"/>
              <a:t>, </a:t>
            </a:r>
            <a:r>
              <a:rPr lang="en" i="1"/>
              <a:t>d</a:t>
            </a:r>
            <a:r>
              <a:rPr lang="en"/>
              <a:t>, </a:t>
            </a:r>
            <a:r>
              <a:rPr lang="en" i="1"/>
              <a:t>g</a:t>
            </a:r>
            <a:r>
              <a:rPr lang="en"/>
              <a:t> &gt; </a:t>
            </a:r>
            <a:r>
              <a:rPr lang="en" i="1"/>
              <a:t>p</a:t>
            </a:r>
            <a:r>
              <a:rPr lang="en"/>
              <a:t>, </a:t>
            </a:r>
            <a:r>
              <a:rPr lang="en" i="1"/>
              <a:t>t</a:t>
            </a:r>
            <a:r>
              <a:rPr lang="en"/>
              <a:t>, </a:t>
            </a:r>
            <a:r>
              <a:rPr lang="en" i="1"/>
              <a:t>k</a:t>
            </a:r>
          </a:p>
          <a:p>
            <a:pPr lvl="0" indent="-419100" marL="457200">
              <a:spcBef>
                <a:spcPts val="0"/>
              </a:spcBef>
              <a:buClr>
                <a:schemeClr val="dk1"/>
              </a:buClr>
              <a:buSzPct val="100000"/>
              <a:buFont typeface="Arial"/>
              <a:buChar char="●"/>
            </a:pPr>
            <a:r>
              <a:rPr lang="en"/>
              <a:t>В разных диалектах — в разной степени</a:t>
            </a:r>
          </a:p>
        </p:txBody>
      </p:sp>
      <p:sp>
        <p:nvSpPr>
          <p:cNvPr id="81" name="Shape 81"/>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rPr lang="en"/>
              <a:t>Верхне- и нижненемецкий</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 восточнофранкский диалект</a:t>
            </a:r>
          </a:p>
          <a:p>
            <a:pPr rtl="0" lvl="0" indent="-419100" marL="457200">
              <a:spcBef>
                <a:spcPts val="0"/>
              </a:spcBef>
              <a:buClr>
                <a:schemeClr val="lt1"/>
              </a:buClr>
              <a:buFont typeface="Arial"/>
              <a:buChar char="●"/>
            </a:pPr>
            <a:r>
              <a:t/>
            </a:r>
            <a:endParaRPr>
              <a:solidFill>
                <a:schemeClr val="lt1"/>
              </a:solidFill>
            </a:endParaRPr>
          </a:p>
          <a:p>
            <a:pPr rtl="0" lvl="0" indent="-419100" marL="457200">
              <a:spcBef>
                <a:spcPts val="0"/>
              </a:spcBef>
              <a:buClr>
                <a:schemeClr val="dk1"/>
              </a:buClr>
              <a:buSzPct val="100000"/>
              <a:buFont typeface="Arial"/>
              <a:buChar char="●"/>
            </a:pPr>
            <a:r>
              <a:rPr lang="en" i="1"/>
              <a:t>p</a:t>
            </a:r>
            <a:r>
              <a:rPr lang="en"/>
              <a:t>, </a:t>
            </a:r>
            <a:r>
              <a:rPr lang="en" i="1"/>
              <a:t>t</a:t>
            </a:r>
            <a:r>
              <a:rPr lang="en"/>
              <a:t>, </a:t>
            </a:r>
            <a:r>
              <a:rPr lang="en" i="1"/>
              <a:t>k</a:t>
            </a:r>
            <a:r>
              <a:rPr lang="en"/>
              <a:t> &gt; </a:t>
            </a:r>
            <a:r>
              <a:rPr b="1" lang="en" i="1"/>
              <a:t>pf</a:t>
            </a:r>
            <a:r>
              <a:rPr lang="en"/>
              <a:t>, </a:t>
            </a:r>
            <a:r>
              <a:rPr b="1" lang="en" i="1"/>
              <a:t>z</a:t>
            </a:r>
            <a:r>
              <a:rPr lang="en"/>
              <a:t> [ts], </a:t>
            </a:r>
            <a:r>
              <a:rPr lang="en" i="1"/>
              <a:t>kh</a:t>
            </a:r>
            <a:r>
              <a:rPr lang="en"/>
              <a:t> (в начале слова)</a:t>
            </a:r>
          </a:p>
          <a:p>
            <a:pPr rtl="0" lvl="0" indent="-419100" marL="457200">
              <a:spcBef>
                <a:spcPts val="0"/>
              </a:spcBef>
              <a:buClr>
                <a:schemeClr val="dk1"/>
              </a:buClr>
              <a:buSzPct val="100000"/>
              <a:buFont typeface="Arial"/>
              <a:buChar char="●"/>
            </a:pPr>
            <a:r>
              <a:rPr lang="en" i="1"/>
              <a:t>pp</a:t>
            </a:r>
            <a:r>
              <a:rPr lang="en"/>
              <a:t>, </a:t>
            </a:r>
            <a:r>
              <a:rPr lang="en" i="1"/>
              <a:t>tt</a:t>
            </a:r>
            <a:r>
              <a:rPr lang="en"/>
              <a:t>, </a:t>
            </a:r>
            <a:r>
              <a:rPr lang="en" i="1"/>
              <a:t>kk</a:t>
            </a:r>
            <a:r>
              <a:rPr lang="en"/>
              <a:t> &gt; </a:t>
            </a:r>
            <a:r>
              <a:rPr b="1" lang="en" i="1"/>
              <a:t>pf</a:t>
            </a:r>
            <a:r>
              <a:rPr lang="en"/>
              <a:t>, </a:t>
            </a:r>
            <a:r>
              <a:rPr b="1" lang="en" i="1"/>
              <a:t>z</a:t>
            </a:r>
            <a:r>
              <a:rPr lang="en"/>
              <a:t> [ts], </a:t>
            </a:r>
            <a:r>
              <a:rPr lang="en" i="1"/>
              <a:t>kh</a:t>
            </a:r>
          </a:p>
          <a:p>
            <a:pPr rtl="0" lvl="0" indent="-419100" marL="457200">
              <a:spcBef>
                <a:spcPts val="0"/>
              </a:spcBef>
              <a:buClr>
                <a:schemeClr val="dk1"/>
              </a:buClr>
              <a:buSzPct val="100000"/>
              <a:buFont typeface="Arial"/>
              <a:buChar char="●"/>
            </a:pPr>
            <a:r>
              <a:rPr lang="en" i="1"/>
              <a:t>p</a:t>
            </a:r>
            <a:r>
              <a:rPr lang="en"/>
              <a:t>, </a:t>
            </a:r>
            <a:r>
              <a:rPr lang="en" i="1"/>
              <a:t>t</a:t>
            </a:r>
            <a:r>
              <a:rPr lang="en"/>
              <a:t>, </a:t>
            </a:r>
            <a:r>
              <a:rPr lang="en" i="1"/>
              <a:t>k</a:t>
            </a:r>
            <a:r>
              <a:rPr lang="en"/>
              <a:t> &gt; </a:t>
            </a:r>
            <a:r>
              <a:rPr b="1" lang="en" i="1"/>
              <a:t>f</a:t>
            </a:r>
            <a:r>
              <a:rPr lang="en"/>
              <a:t>, </a:t>
            </a:r>
            <a:r>
              <a:rPr b="1" lang="en" i="1"/>
              <a:t>s</a:t>
            </a:r>
            <a:r>
              <a:rPr lang="en"/>
              <a:t>, </a:t>
            </a:r>
            <a:r>
              <a:rPr b="1" lang="en" i="1"/>
              <a:t>ch</a:t>
            </a:r>
            <a:r>
              <a:rPr lang="en"/>
              <a:t> </a:t>
            </a:r>
          </a:p>
          <a:p>
            <a:pPr rtl="0" lvl="0" indent="-419100" marL="457200">
              <a:spcBef>
                <a:spcPts val="0"/>
              </a:spcBef>
              <a:buClr>
                <a:schemeClr val="dk1"/>
              </a:buClr>
              <a:buSzPct val="100000"/>
              <a:buFont typeface="Arial"/>
              <a:buChar char="●"/>
            </a:pPr>
            <a:r>
              <a:rPr lang="en" i="1"/>
              <a:t>b</a:t>
            </a:r>
            <a:r>
              <a:rPr lang="en"/>
              <a:t>, </a:t>
            </a:r>
            <a:r>
              <a:rPr lang="en" i="1"/>
              <a:t>d</a:t>
            </a:r>
            <a:r>
              <a:rPr lang="en"/>
              <a:t>, </a:t>
            </a:r>
            <a:r>
              <a:rPr lang="en" i="1"/>
              <a:t>g</a:t>
            </a:r>
            <a:r>
              <a:rPr lang="en"/>
              <a:t> &gt; </a:t>
            </a:r>
            <a:r>
              <a:rPr lang="en" i="1"/>
              <a:t>p</a:t>
            </a:r>
            <a:r>
              <a:rPr lang="en"/>
              <a:t>, </a:t>
            </a:r>
            <a:r>
              <a:rPr b="1" lang="en" i="1"/>
              <a:t>t</a:t>
            </a:r>
            <a:r>
              <a:rPr lang="en"/>
              <a:t>, </a:t>
            </a:r>
            <a:r>
              <a:rPr lang="en" i="1"/>
              <a:t>k</a:t>
            </a:r>
          </a:p>
          <a:p>
            <a:pPr rtl="0" lvl="0">
              <a:spcBef>
                <a:spcPts val="0"/>
              </a:spcBef>
              <a:buNone/>
            </a:pPr>
            <a:r>
              <a:t/>
            </a:r>
            <a:endParaRPr/>
          </a:p>
        </p:txBody>
      </p:sp>
      <p:sp>
        <p:nvSpPr>
          <p:cNvPr id="87" name="Shape 87"/>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rPr lang="en"/>
              <a:t>Литературный немецкий язык</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